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Lobster"/>
      <p:regular r:id="rId44"/>
    </p:embeddedFont>
    <p:embeddedFont>
      <p:font typeface="Corbel"/>
      <p:regular r:id="rId45"/>
      <p:bold r:id="rId46"/>
      <p:italic r:id="rId47"/>
      <p:boldItalic r:id="rId48"/>
    </p:embeddedFont>
    <p:embeddedFont>
      <p:font typeface="Pacifico"/>
      <p:regular r:id="rId49"/>
    </p:embeddedFont>
    <p:embeddedFont>
      <p:font typeface="Oswald"/>
      <p:regular r:id="rId50"/>
      <p:bold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Lobster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Corbel-bold.fntdata"/><Relationship Id="rId45" Type="http://schemas.openxmlformats.org/officeDocument/2006/relationships/font" Target="fonts/Corb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rbel-boldItalic.fntdata"/><Relationship Id="rId47" Type="http://schemas.openxmlformats.org/officeDocument/2006/relationships/font" Target="fonts/Corbel-italic.fntdata"/><Relationship Id="rId49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arrange_15906312#fromView=search&amp;page=1&amp;position=4&amp;uuid=74d2d834-33ad-48a8-b3b3-932aeb794543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arrange_15906312#fromView=search&amp;page=1&amp;position=4&amp;uuid=74d2d834-33ad-48a8-b3b3-932aeb794543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arrange_15906312#fromView=search&amp;page=1&amp;position=4&amp;uuid=74d2d834-33ad-48a8-b3b3-932aeb794543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arrange_15906312#fromView=search&amp;page=1&amp;position=4&amp;uuid=74d2d834-33ad-48a8-b3b3-932aeb794543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vector/colorful-we-are-open-neon-sign_12236571.htm#fromView=search&amp;page=2&amp;position=34&amp;uuid=277c04f8-af7a-403d-ab3f-54def2670bf5" TargetMode="External"/><Relationship Id="rId3" Type="http://schemas.openxmlformats.org/officeDocument/2006/relationships/hyperlink" Target="https://www.freepik.com/free-photo/cloud-hidden-dilemma-depression-bliss_16462017.htm#fromView=search&amp;page=2&amp;position=2&amp;uuid=efd2e130-ddcf-4a4b-83ca-755c41e08b18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vector/colorful-we-are-open-neon-sign_12236571.htm#fromView=search&amp;page=2&amp;position=34&amp;uuid=277c04f8-af7a-403d-ab3f-54def2670bf5" TargetMode="External"/><Relationship Id="rId3" Type="http://schemas.openxmlformats.org/officeDocument/2006/relationships/hyperlink" Target="https://www.freepik.com/free-photo/cloud-hidden-dilemma-depression-bliss_16462017.htm#fromView=search&amp;page=2&amp;position=2&amp;uuid=efd2e130-ddcf-4a4b-83ca-755c41e08b18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icon/hands_3483164#fromView=search&amp;page=3&amp;position=70&amp;uuid=12f20466-2489-4c8c-8286-c68641d1ff79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🔗 means it is a link you can click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2a1d045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2a1d045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c6df001a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c6df001a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c6df001a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c6df001a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6df001a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c6df001a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2a1d0450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2a1d0450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2a1d0450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2a1d0450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2a1d0450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2a1d0450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code by Three musketeers in Freepik: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https://www.freepik.com/icon/arrange_15906312#fromView=search&amp;page=1&amp;position=4&amp;uuid=74d2d834-33ad-48a8-b3b3-932aeb794543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c6df001a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c6df001a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code by Three musketeers in Freepik: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https://www.freepik.com/icon/arrange_15906312#fromView=search&amp;page=1&amp;position=4&amp;uuid=74d2d834-33ad-48a8-b3b3-932aeb794543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c6df001aa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c6df001aa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code by Three musketeers in Freepik: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https://www.freepik.com/icon/arrange_15906312#fromView=search&amp;page=1&amp;position=4&amp;uuid=74d2d834-33ad-48a8-b3b3-932aeb794543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e2a1d0450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e2a1d0450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053db5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053db5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2a1d04500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2a1d0450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2a1d0450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2a1d0450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2a1d0450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2a1d0450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 &amp; paper : Editable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Computer: works in every Operational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V1-V3 papers: it is possible to have version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People: Broadly used by the </a:t>
            </a:r>
            <a:r>
              <a:rPr lang="en"/>
              <a:t>community</a:t>
            </a:r>
            <a:r>
              <a:rPr lang="en"/>
              <a:t>, therefore easy to be re-used.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Others: git repo, data set, zenodo …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2a1d04500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2a1d0450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2a1d0450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2a1d0450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Computer code by Three musketeers in Freepik: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https://www.freepik.com/icon/arrange_15906312#fromView=search&amp;page=1&amp;position=4&amp;uuid=74d2d834-33ad-48a8-b3b3-932aeb794543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c6df001a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c6df001a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ec6df001aa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ec6df001aa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486500f7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486500f7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ec6df001a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ec6df001a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ec6df001a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ec6df001a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we are open - by Freepick: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https://www.freepik.com/free-vector/colorful-we-are-open-neon-sign_12236571.htm#fromView=search&amp;page=2&amp;position=34&amp;uuid=277c04f8-af7a-403d-ab3f-54def2670bf5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Clowdy mind by Rawpixek in Freepick: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https://www.freepik.com/free-photo/cloud-hidden-dilemma-depression-bliss_16462017.htm#fromView=search&amp;page=2&amp;position=2&amp;uuid=efd2e130-ddcf-4a4b-83ca-755c41e08b18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c6df001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c6df001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c6df001aa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ec6df001aa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c6df001a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c6df001a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ec6df001aa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ec6df001a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we are open - by Freepick: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https://www.freepik.com/free-vector/colorful-we-are-open-neon-sign_12236571.htm#fromView=search&amp;page=2&amp;position=34&amp;uuid=277c04f8-af7a-403d-ab3f-54def2670bf5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Clowdy mind by Rawpixek in Freepick: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https://www.freepik.com/free-photo/cloud-hidden-dilemma-depression-bliss_16462017.htm#fromView=search&amp;page=2&amp;position=2&amp;uuid=efd2e130-ddcf-4a4b-83ca-755c41e08b18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02782142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02782142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e2a1d04500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e2a1d0450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Identify who has contributed (ORCID - use or create one if needed)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Author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Contributor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Trainer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License type and specifications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1st step Metadata: audience, LO’s, programs, date, title, trainers, description, durations, contributors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FARIfy images, where to find open imagen and how to use it (They have to look for websites they can use) (Initiate …)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and How can other contribute to this material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Documento with activities links, descriptions to share with other trainers (Initiate …)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step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Tipos de version control -&gt; type of material-set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To combine metadata and material in some way (think and discuss possibilities) -&gt; README.md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Sharing/accessible : git, zenodo / Give an ID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Register TeSS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 After course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FARIfy images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Updated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Update for reusable formats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Activities and presentation description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Annotation for trainees to use the material for self learning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c6df001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c6df001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c6df001a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c6df001a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c6df001a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c6df001a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c6df001a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c6df001a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2a1d0450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2a1d0450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by </a:t>
            </a:r>
            <a:r>
              <a:rPr lang="en"/>
              <a:t>freepik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https://www.freepik.com/icon/hands_3483164#fromView=search&amp;page=3&amp;position=70&amp;uuid=12f20466-2489-4c8c-8286-c68641d1ff79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c6df001a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c6df001a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presentation/d/1-JxrtRE8yTpFaZLgDet5l-ic2h3EycnvyH2DAC8eZJU/edit?usp=sharing" TargetMode="External"/><Relationship Id="rId4" Type="http://schemas.openxmlformats.org/officeDocument/2006/relationships/hyperlink" Target="https://docs.google.com/presentation/d/1-JxrtRE8yTpFaZLgDet5l-ic2h3EycnvyH2DAC8eZJU/edit#slide=id.g15ce470b7af_0_0" TargetMode="External"/><Relationship Id="rId10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hyperlink" Target="https://docs.google.com/presentation/d/13aV9TIFyTQgDPRhaJAkXOrIfxxVJRZDxyr6UyXrSYAk/edit#slide=id.g2eb053db57e_1_0" TargetMode="External"/><Relationship Id="rId6" Type="http://schemas.openxmlformats.org/officeDocument/2006/relationships/hyperlink" Target="https://docs.google.com/presentation/d/13aV9TIFyTQgDPRhaJAkXOrIfxxVJRZDxyr6UyXrSYAk/edit#slide=id.g2eb053db57e_1_0" TargetMode="External"/><Relationship Id="rId7" Type="http://schemas.openxmlformats.org/officeDocument/2006/relationships/hyperlink" Target="https://docs.google.com/presentation/d/13aV9TIFyTQgDPRhaJAkXOrIfxxVJRZDxyr6UyXrSYAk/edit#slide=id.g2eb053db57e_1_0" TargetMode="External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hyperlink" Target="https://journals.plos.org/ploscompbiol/article?id=10.1371/journal.pcbi.1007854" TargetMode="External"/><Relationship Id="rId7" Type="http://schemas.openxmlformats.org/officeDocument/2006/relationships/image" Target="../media/image21.png"/><Relationship Id="rId8" Type="http://schemas.openxmlformats.org/officeDocument/2006/relationships/hyperlink" Target="https://zenodo.org/record/3593258#.ZF35nXZBxD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hyperlink" Target="https://zenodo.org/record/3593258#.ZF35nXZBxD8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0" Type="http://schemas.openxmlformats.org/officeDocument/2006/relationships/image" Target="../media/image30.png"/><Relationship Id="rId9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hyperlink" Target="https://zenodo.org/record/3593258#.ZF35nXZBxD8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11" Type="http://schemas.openxmlformats.org/officeDocument/2006/relationships/image" Target="../media/image37.png"/><Relationship Id="rId10" Type="http://schemas.openxmlformats.org/officeDocument/2006/relationships/image" Target="../media/image35.png"/><Relationship Id="rId9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hyperlink" Target="https://zenodo.org/record/3593258#.ZF35nXZBxD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10" Type="http://schemas.openxmlformats.org/officeDocument/2006/relationships/image" Target="../media/image22.png"/><Relationship Id="rId9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Relationship Id="rId11" Type="http://schemas.openxmlformats.org/officeDocument/2006/relationships/image" Target="../media/image22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4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hyperlink" Target="https://zenodo.org/record/3593258#.ZF35nXZBxD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14288" rotWithShape="0" algn="bl" dir="12480000" dist="38100">
              <a:schemeClr val="lt1">
                <a:alpha val="74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0">
                <a:latin typeface="Oswald"/>
                <a:ea typeface="Oswald"/>
                <a:cs typeface="Oswald"/>
                <a:sym typeface="Oswald"/>
              </a:rPr>
              <a:t>FAIR &amp; OPEN</a:t>
            </a:r>
            <a:endParaRPr b="1" sz="8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396225" y="2730600"/>
            <a:ext cx="2526300" cy="7800"/>
          </a:xfrm>
          <a:prstGeom prst="straightConnector1">
            <a:avLst/>
          </a:prstGeom>
          <a:noFill/>
          <a:ln cap="flat" cmpd="sng" w="38100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>
            <a:hlinkClick r:id="rId3"/>
          </p:cNvPr>
          <p:cNvSpPr txBox="1"/>
          <p:nvPr/>
        </p:nvSpPr>
        <p:spPr>
          <a:xfrm>
            <a:off x="0" y="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adapted and extended from: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Biohackathon 2022 FAIR community update</a:t>
            </a:r>
            <a:r>
              <a:rPr lang="en" sz="700">
                <a:solidFill>
                  <a:schemeClr val="dk2"/>
                </a:solidFill>
              </a:rPr>
              <a:t> and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x-meeting FAIRification 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hackathon</a:t>
            </a:r>
            <a:r>
              <a:rPr lang="en" sz="700" u="sng">
                <a:solidFill>
                  <a:schemeClr val="hlink"/>
                </a:solidFill>
                <a:hlinkClick r:id="rId7"/>
              </a:rPr>
              <a:t> 2023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836950" y="-53850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🔗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9825" y="4365962"/>
            <a:ext cx="840750" cy="6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4775" y="4407473"/>
            <a:ext cx="840750" cy="549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19625" y="4345400"/>
            <a:ext cx="3276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Author: Bruna Piereck</a:t>
            </a:r>
            <a:endParaRPr sz="12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Contributor: Alexander Botzki</a:t>
            </a:r>
            <a:endParaRPr sz="12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Version: 092024</a:t>
            </a:r>
            <a:endParaRPr sz="12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4585" y="4459250"/>
            <a:ext cx="1275881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552475" y="158575"/>
            <a:ext cx="7353600" cy="11349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Registered training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Unique </a:t>
            </a: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persistent</a:t>
            </a: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in findable platforms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schemas for machine findability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>
            <a:off x="623638" y="958538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215063" y="1015688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78888" y="333488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2"/>
          <p:cNvCxnSpPr/>
          <p:nvPr/>
        </p:nvCxnSpPr>
        <p:spPr>
          <a:xfrm>
            <a:off x="623600" y="211987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215025" y="217702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7" name="Google Shape;207;p22"/>
          <p:cNvCxnSpPr/>
          <p:nvPr/>
        </p:nvCxnSpPr>
        <p:spPr>
          <a:xfrm>
            <a:off x="623588" y="3329550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215013" y="3386700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>
            <a:off x="623600" y="461542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215025" y="467257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478875" y="1481175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478875" y="26908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478875" y="39730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46">
            <a:off x="723445" y="1509500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3" y="2768787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717775" y="440550"/>
            <a:ext cx="242700" cy="2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" y="426412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 rot="2103954">
            <a:off x="719722" y="4055966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 rot="-8338811">
            <a:off x="694141" y="4207168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1552475" y="158575"/>
            <a:ext cx="7353600" cy="11349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Registered training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Unique persistent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in findable platforms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schemas for machine findability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5" name="Google Shape;225;p23"/>
          <p:cNvCxnSpPr/>
          <p:nvPr/>
        </p:nvCxnSpPr>
        <p:spPr>
          <a:xfrm>
            <a:off x="623638" y="958538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215063" y="1015688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478888" y="333488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1552400" y="1494300"/>
            <a:ext cx="73536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 your training materia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metadata available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9" name="Google Shape;229;p23"/>
          <p:cNvCxnSpPr/>
          <p:nvPr/>
        </p:nvCxnSpPr>
        <p:spPr>
          <a:xfrm>
            <a:off x="623600" y="211987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215025" y="217702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1" name="Google Shape;231;p23"/>
          <p:cNvCxnSpPr/>
          <p:nvPr/>
        </p:nvCxnSpPr>
        <p:spPr>
          <a:xfrm>
            <a:off x="623588" y="3329550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215013" y="3386700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3" name="Google Shape;233;p23"/>
          <p:cNvCxnSpPr/>
          <p:nvPr/>
        </p:nvCxnSpPr>
        <p:spPr>
          <a:xfrm>
            <a:off x="623600" y="461542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215025" y="467257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78875" y="1481175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478875" y="26908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478875" y="39730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46">
            <a:off x="723445" y="1509500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3" y="2768787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717775" y="440550"/>
            <a:ext cx="242700" cy="2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" y="426412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 rot="2103954">
            <a:off x="719722" y="4055966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 rot="-8338811">
            <a:off x="694141" y="4207168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1552475" y="158575"/>
            <a:ext cx="7353600" cy="11349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Registered training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Unique persistent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in findable platforms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schemas for machine findability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9" name="Google Shape;249;p24"/>
          <p:cNvCxnSpPr/>
          <p:nvPr/>
        </p:nvCxnSpPr>
        <p:spPr>
          <a:xfrm>
            <a:off x="623638" y="958538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215063" y="1015688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478888" y="333488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 txBox="1"/>
          <p:nvPr>
            <p:ph idx="1" type="body"/>
          </p:nvPr>
        </p:nvSpPr>
        <p:spPr>
          <a:xfrm>
            <a:off x="1552400" y="1494300"/>
            <a:ext cx="73536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 your training materia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metadata available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1552400" y="2702225"/>
            <a:ext cx="7353600" cy="10071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 in different OS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Possibility to edit and re-use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Integrate in other resources 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4" name="Google Shape;254;p24"/>
          <p:cNvCxnSpPr/>
          <p:nvPr/>
        </p:nvCxnSpPr>
        <p:spPr>
          <a:xfrm>
            <a:off x="623600" y="211987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4"/>
          <p:cNvSpPr txBox="1"/>
          <p:nvPr>
            <p:ph idx="1" type="body"/>
          </p:nvPr>
        </p:nvSpPr>
        <p:spPr>
          <a:xfrm>
            <a:off x="215025" y="217702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623588" y="3329550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215013" y="3386700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8" name="Google Shape;258;p24"/>
          <p:cNvCxnSpPr/>
          <p:nvPr/>
        </p:nvCxnSpPr>
        <p:spPr>
          <a:xfrm>
            <a:off x="623600" y="461542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4"/>
          <p:cNvSpPr txBox="1"/>
          <p:nvPr>
            <p:ph idx="1" type="body"/>
          </p:nvPr>
        </p:nvSpPr>
        <p:spPr>
          <a:xfrm>
            <a:off x="215025" y="467257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478875" y="1481175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478875" y="26908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478875" y="39730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46">
            <a:off x="723445" y="1509500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3" y="2768787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7696350" y="2733925"/>
            <a:ext cx="676200" cy="10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0">
                <a:solidFill>
                  <a:srgbClr val="E69138"/>
                </a:solidFill>
                <a:latin typeface="Pacifico"/>
                <a:ea typeface="Pacifico"/>
                <a:cs typeface="Pacifico"/>
                <a:sym typeface="Pacifico"/>
              </a:rPr>
              <a:t>!</a:t>
            </a:r>
            <a:endParaRPr sz="8000">
              <a:solidFill>
                <a:srgbClr val="E69138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717775" y="440550"/>
            <a:ext cx="242700" cy="2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" y="426412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 rot="2103954">
            <a:off x="719722" y="4055966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 rot="-8338811">
            <a:off x="694141" y="4207168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1552475" y="158575"/>
            <a:ext cx="7353600" cy="11349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Registered training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Unique persistent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in findable platforms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schemas for machine findability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75" name="Google Shape;275;p25"/>
          <p:cNvCxnSpPr/>
          <p:nvPr/>
        </p:nvCxnSpPr>
        <p:spPr>
          <a:xfrm>
            <a:off x="623638" y="958538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5"/>
          <p:cNvSpPr txBox="1"/>
          <p:nvPr>
            <p:ph idx="1" type="body"/>
          </p:nvPr>
        </p:nvSpPr>
        <p:spPr>
          <a:xfrm>
            <a:off x="215063" y="1015688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478888" y="333488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552400" y="1494300"/>
            <a:ext cx="73536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 your training materia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metadata available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1552400" y="2702225"/>
            <a:ext cx="7353600" cy="10071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 in different OS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Possibility to edit and re-use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Integrate in other resources 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1552400" y="3986325"/>
            <a:ext cx="73536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used/shared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modified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1" name="Google Shape;281;p25"/>
          <p:cNvCxnSpPr/>
          <p:nvPr/>
        </p:nvCxnSpPr>
        <p:spPr>
          <a:xfrm>
            <a:off x="623600" y="211987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215025" y="217702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3" name="Google Shape;283;p25"/>
          <p:cNvCxnSpPr/>
          <p:nvPr/>
        </p:nvCxnSpPr>
        <p:spPr>
          <a:xfrm>
            <a:off x="623588" y="3329550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215013" y="3386700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>
            <a:off x="623600" y="461542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5"/>
          <p:cNvSpPr txBox="1"/>
          <p:nvPr>
            <p:ph idx="1" type="body"/>
          </p:nvPr>
        </p:nvSpPr>
        <p:spPr>
          <a:xfrm>
            <a:off x="215025" y="467257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478875" y="1481175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478875" y="26908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478875" y="39730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46">
            <a:off x="723445" y="1509500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3" y="2768787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4629150" y="4143375"/>
            <a:ext cx="152400" cy="743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4781700" y="4270875"/>
            <a:ext cx="17049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 a whole or partially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7696350" y="2733925"/>
            <a:ext cx="676200" cy="10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0">
                <a:solidFill>
                  <a:srgbClr val="E69138"/>
                </a:solidFill>
                <a:latin typeface="Pacifico"/>
                <a:ea typeface="Pacifico"/>
                <a:cs typeface="Pacifico"/>
                <a:sym typeface="Pacifico"/>
              </a:rPr>
              <a:t>!</a:t>
            </a:r>
            <a:endParaRPr sz="8000">
              <a:solidFill>
                <a:srgbClr val="E69138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17775" y="440550"/>
            <a:ext cx="242700" cy="2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" y="426412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/>
          <p:nvPr/>
        </p:nvSpPr>
        <p:spPr>
          <a:xfrm rot="2103954">
            <a:off x="719722" y="4055966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 rot="-8338811">
            <a:off x="694141" y="4207168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88" y="1333500"/>
            <a:ext cx="6625423" cy="3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1790700" y="1284900"/>
            <a:ext cx="2190600" cy="38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057275" y="3314700"/>
            <a:ext cx="2190600" cy="53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3395700" y="4372975"/>
            <a:ext cx="23526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1373725"/>
            <a:ext cx="3378626" cy="30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7600" y="2389563"/>
            <a:ext cx="12954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 RULES FOR FAIR TRAINING</a:t>
            </a:r>
            <a:endParaRPr>
              <a:solidFill>
                <a:srgbClr val="3333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4338" y="660762"/>
            <a:ext cx="2762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>
            <p:ph type="title"/>
          </p:nvPr>
        </p:nvSpPr>
        <p:spPr>
          <a:xfrm>
            <a:off x="4200563" y="607913"/>
            <a:ext cx="981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main goal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18" name="Google Shape;318;p26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6">
            <a:hlinkClick r:id="rId8"/>
          </p:cNvPr>
          <p:cNvSpPr txBox="1"/>
          <p:nvPr/>
        </p:nvSpPr>
        <p:spPr>
          <a:xfrm>
            <a:off x="0" y="489195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Image: 10 simple rules for making training materials FAIR</a:t>
            </a:r>
            <a:endParaRPr sz="100"/>
          </a:p>
        </p:txBody>
      </p:sp>
      <p:sp>
        <p:nvSpPr>
          <p:cNvPr id="320" name="Google Shape;320;p26"/>
          <p:cNvSpPr txBox="1"/>
          <p:nvPr/>
        </p:nvSpPr>
        <p:spPr>
          <a:xfrm>
            <a:off x="2517325" y="141350"/>
            <a:ext cx="3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🔗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38" y="1333500"/>
            <a:ext cx="6625423" cy="3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7"/>
          <p:cNvSpPr/>
          <p:nvPr/>
        </p:nvSpPr>
        <p:spPr>
          <a:xfrm>
            <a:off x="1057275" y="3314700"/>
            <a:ext cx="2190600" cy="53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3395700" y="4372975"/>
            <a:ext cx="23526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3003250"/>
            <a:ext cx="981000" cy="1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486" y="2058425"/>
            <a:ext cx="954489" cy="9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/>
          <p:nvPr>
            <p:ph type="title"/>
          </p:nvPr>
        </p:nvSpPr>
        <p:spPr>
          <a:xfrm>
            <a:off x="4071500" y="642713"/>
            <a:ext cx="1104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findable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5" name="Google Shape;3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3716" y="695523"/>
            <a:ext cx="240422" cy="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 rotWithShape="1">
          <a:blip r:embed="rId7">
            <a:alphaModFix/>
          </a:blip>
          <a:srcRect b="0" l="0" r="0" t="5204"/>
          <a:stretch/>
        </p:blipFill>
        <p:spPr>
          <a:xfrm>
            <a:off x="3057525" y="3028075"/>
            <a:ext cx="25951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250" y="2376938"/>
            <a:ext cx="1295400" cy="12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7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7">
            <a:hlinkClick r:id="rId9"/>
          </p:cNvPr>
          <p:cNvSpPr txBox="1"/>
          <p:nvPr/>
        </p:nvSpPr>
        <p:spPr>
          <a:xfrm>
            <a:off x="0" y="489195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Image: 10 simple rules for making training materials FAIR</a:t>
            </a:r>
            <a:endParaRPr sz="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323550" y="13087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 txBox="1"/>
          <p:nvPr>
            <p:ph type="title"/>
          </p:nvPr>
        </p:nvSpPr>
        <p:spPr>
          <a:xfrm>
            <a:off x="4071500" y="642713"/>
            <a:ext cx="1104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findable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16" y="695523"/>
            <a:ext cx="240422" cy="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>
            <p:ph type="title"/>
          </p:nvPr>
        </p:nvSpPr>
        <p:spPr>
          <a:xfrm>
            <a:off x="323550" y="1308775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2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Google Shape;351;p28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Describe properly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2" name="Google Shape;352;p28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311700" y="2047000"/>
            <a:ext cx="259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Standard metadata annotation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63" y="2988636"/>
            <a:ext cx="571880" cy="27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485" y="2914825"/>
            <a:ext cx="425238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685807" y="2649775"/>
            <a:ext cx="8910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Key words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1900212" y="2649763"/>
            <a:ext cx="8418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</a:t>
            </a: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udience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2053150" y="3173425"/>
            <a:ext cx="6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flaticon.com</a:t>
            </a:r>
            <a:endParaRPr sz="400"/>
          </a:p>
        </p:txBody>
      </p:sp>
      <p:cxnSp>
        <p:nvCxnSpPr>
          <p:cNvPr id="359" name="Google Shape;359;p28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0" name="Google Shape;3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075" y="3848725"/>
            <a:ext cx="511500" cy="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8"/>
          <p:cNvSpPr txBox="1"/>
          <p:nvPr>
            <p:ph idx="1" type="body"/>
          </p:nvPr>
        </p:nvSpPr>
        <p:spPr>
          <a:xfrm>
            <a:off x="1165724" y="3443275"/>
            <a:ext cx="10362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Schemas.org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2" name="Google Shape;362;p28"/>
          <p:cNvSpPr txBox="1"/>
          <p:nvPr>
            <p:ph idx="1" type="body"/>
          </p:nvPr>
        </p:nvSpPr>
        <p:spPr>
          <a:xfrm>
            <a:off x="1182800" y="4260850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8" name="Google Shape;368;p29"/>
          <p:cNvSpPr txBox="1"/>
          <p:nvPr>
            <p:ph type="title"/>
          </p:nvPr>
        </p:nvSpPr>
        <p:spPr>
          <a:xfrm>
            <a:off x="4071500" y="642713"/>
            <a:ext cx="1104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findable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9" name="Google Shape;3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16" y="695523"/>
            <a:ext cx="240422" cy="2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29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29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323550" y="13087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 txBox="1"/>
          <p:nvPr>
            <p:ph type="title"/>
          </p:nvPr>
        </p:nvSpPr>
        <p:spPr>
          <a:xfrm>
            <a:off x="323550" y="1308775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2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Describe properly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75" name="Google Shape;375;p29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311700" y="2047000"/>
            <a:ext cx="259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Standard metadata annotation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7" name="Google Shape;3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63" y="2988636"/>
            <a:ext cx="571880" cy="27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485" y="2914825"/>
            <a:ext cx="425238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685807" y="2649775"/>
            <a:ext cx="8910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Key words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900212" y="2649763"/>
            <a:ext cx="8418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Audience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2053150" y="3173425"/>
            <a:ext cx="6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flaticon.com</a:t>
            </a:r>
            <a:endParaRPr sz="400"/>
          </a:p>
        </p:txBody>
      </p:sp>
      <p:pic>
        <p:nvPicPr>
          <p:cNvPr id="382" name="Google Shape;3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075" y="3848725"/>
            <a:ext cx="511500" cy="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1165724" y="3443275"/>
            <a:ext cx="10362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Schemas.org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3435600" y="1390850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3688750" y="1393300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Give unique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6" name="Google Shape;386;p29"/>
          <p:cNvCxnSpPr/>
          <p:nvPr/>
        </p:nvCxnSpPr>
        <p:spPr>
          <a:xfrm flipH="1" rot="10800000">
            <a:off x="42148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3456950" y="2047000"/>
            <a:ext cx="2593500" cy="42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Unique &amp; Persistent (PID)</a:t>
            </a: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332665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 txBox="1"/>
          <p:nvPr>
            <p:ph type="title"/>
          </p:nvPr>
        </p:nvSpPr>
        <p:spPr>
          <a:xfrm>
            <a:off x="3326650" y="1308775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3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3532375" y="2571750"/>
            <a:ext cx="23286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DOI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(digital object  identifier)</a:t>
            </a:r>
            <a:b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ORCID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(open research and contributor ID)</a:t>
            </a:r>
            <a:b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PURL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(persistent uniform resource locator)</a:t>
            </a: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7">
            <a:alphaModFix/>
          </a:blip>
          <a:srcRect b="10735" l="29519" r="29519" t="10728"/>
          <a:stretch/>
        </p:blipFill>
        <p:spPr>
          <a:xfrm>
            <a:off x="4177275" y="3363719"/>
            <a:ext cx="208750" cy="22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 rotWithShape="1">
          <a:blip r:embed="rId8">
            <a:alphaModFix/>
          </a:blip>
          <a:srcRect b="0" l="0" r="76493" t="0"/>
          <a:stretch/>
        </p:blipFill>
        <p:spPr>
          <a:xfrm>
            <a:off x="4026129" y="2649775"/>
            <a:ext cx="189120" cy="19441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9"/>
          <p:cNvSpPr txBox="1"/>
          <p:nvPr>
            <p:ph idx="1" type="body"/>
          </p:nvPr>
        </p:nvSpPr>
        <p:spPr>
          <a:xfrm>
            <a:off x="1182800" y="4260850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/>
          <p:nvPr/>
        </p:nvSpPr>
        <p:spPr>
          <a:xfrm>
            <a:off x="6386900" y="1390850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3435600" y="1390850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626730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"/>
          <p:cNvSpPr txBox="1"/>
          <p:nvPr>
            <p:ph type="title"/>
          </p:nvPr>
        </p:nvSpPr>
        <p:spPr>
          <a:xfrm>
            <a:off x="4071500" y="642713"/>
            <a:ext cx="11049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findable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16" y="695523"/>
            <a:ext cx="240422" cy="2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0"/>
          <p:cNvSpPr txBox="1"/>
          <p:nvPr>
            <p:ph type="title"/>
          </p:nvPr>
        </p:nvSpPr>
        <p:spPr>
          <a:xfrm>
            <a:off x="6267300" y="1293250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4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3688750" y="1393300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Give unique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6" name="Google Shape;406;p30"/>
          <p:cNvSpPr txBox="1"/>
          <p:nvPr>
            <p:ph idx="1" type="body"/>
          </p:nvPr>
        </p:nvSpPr>
        <p:spPr>
          <a:xfrm>
            <a:off x="6629400" y="1393300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Describe properly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07" name="Google Shape;407;p30"/>
          <p:cNvCxnSpPr/>
          <p:nvPr/>
        </p:nvCxnSpPr>
        <p:spPr>
          <a:xfrm flipH="1" rot="10800000">
            <a:off x="42148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0"/>
          <p:cNvCxnSpPr/>
          <p:nvPr/>
        </p:nvCxnSpPr>
        <p:spPr>
          <a:xfrm flipH="1" rot="10800000">
            <a:off x="71866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0"/>
          <p:cNvSpPr txBox="1"/>
          <p:nvPr>
            <p:ph idx="1" type="body"/>
          </p:nvPr>
        </p:nvSpPr>
        <p:spPr>
          <a:xfrm>
            <a:off x="5774550" y="2062775"/>
            <a:ext cx="2593500" cy="282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Events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paths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4">
            <a:alphaModFix/>
          </a:blip>
          <a:srcRect b="23077" l="5140" r="4834" t="14515"/>
          <a:stretch/>
        </p:blipFill>
        <p:spPr>
          <a:xfrm>
            <a:off x="11191050" y="686450"/>
            <a:ext cx="733175" cy="29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0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0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323550" y="13087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 txBox="1"/>
          <p:nvPr>
            <p:ph type="title"/>
          </p:nvPr>
        </p:nvSpPr>
        <p:spPr>
          <a:xfrm>
            <a:off x="323550" y="1308775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2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5" name="Google Shape;415;p30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Describe properly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16" name="Google Shape;416;p30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0"/>
          <p:cNvSpPr txBox="1"/>
          <p:nvPr>
            <p:ph idx="1" type="body"/>
          </p:nvPr>
        </p:nvSpPr>
        <p:spPr>
          <a:xfrm>
            <a:off x="311700" y="2047000"/>
            <a:ext cx="25935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Standard metadata annotation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363" y="2988636"/>
            <a:ext cx="571880" cy="27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485" y="2914825"/>
            <a:ext cx="425238" cy="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0"/>
          <p:cNvSpPr txBox="1"/>
          <p:nvPr>
            <p:ph idx="1" type="body"/>
          </p:nvPr>
        </p:nvSpPr>
        <p:spPr>
          <a:xfrm>
            <a:off x="685807" y="2649775"/>
            <a:ext cx="8910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Key words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1" name="Google Shape;421;p30"/>
          <p:cNvSpPr txBox="1"/>
          <p:nvPr>
            <p:ph idx="1" type="body"/>
          </p:nvPr>
        </p:nvSpPr>
        <p:spPr>
          <a:xfrm>
            <a:off x="1900212" y="2649763"/>
            <a:ext cx="8418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Audience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2053150" y="3173425"/>
            <a:ext cx="6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flaticon.com</a:t>
            </a:r>
            <a:endParaRPr sz="400"/>
          </a:p>
        </p:txBody>
      </p:sp>
      <p:pic>
        <p:nvPicPr>
          <p:cNvPr id="423" name="Google Shape;42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8075" y="3848725"/>
            <a:ext cx="511500" cy="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>
            <p:ph idx="1" type="body"/>
          </p:nvPr>
        </p:nvSpPr>
        <p:spPr>
          <a:xfrm>
            <a:off x="1165724" y="3443275"/>
            <a:ext cx="1036200" cy="38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Schemas.org</a:t>
            </a:r>
            <a:endParaRPr sz="1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5" name="Google Shape;425;p30"/>
          <p:cNvSpPr txBox="1"/>
          <p:nvPr>
            <p:ph idx="1" type="body"/>
          </p:nvPr>
        </p:nvSpPr>
        <p:spPr>
          <a:xfrm>
            <a:off x="3456950" y="2047000"/>
            <a:ext cx="2593500" cy="42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Unique &amp; Persistent (PID)</a:t>
            </a: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332665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"/>
          <p:cNvSpPr txBox="1"/>
          <p:nvPr>
            <p:ph type="title"/>
          </p:nvPr>
        </p:nvSpPr>
        <p:spPr>
          <a:xfrm>
            <a:off x="3326650" y="1308775"/>
            <a:ext cx="6573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3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8" name="Google Shape;428;p30"/>
          <p:cNvSpPr txBox="1"/>
          <p:nvPr/>
        </p:nvSpPr>
        <p:spPr>
          <a:xfrm>
            <a:off x="3532375" y="2571750"/>
            <a:ext cx="23286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DOI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(digital object  identifier)</a:t>
            </a:r>
            <a:b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ORCID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(open research and contributor ID)</a:t>
            </a:r>
            <a:b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5715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PURL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(persistent uniform resource locator)</a:t>
            </a:r>
            <a:endParaRPr sz="1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9" name="Google Shape;429;p30"/>
          <p:cNvPicPr preferRelativeResize="0"/>
          <p:nvPr/>
        </p:nvPicPr>
        <p:blipFill rotWithShape="1">
          <a:blip r:embed="rId8">
            <a:alphaModFix/>
          </a:blip>
          <a:srcRect b="10735" l="29519" r="29519" t="10728"/>
          <a:stretch/>
        </p:blipFill>
        <p:spPr>
          <a:xfrm>
            <a:off x="4177275" y="3363719"/>
            <a:ext cx="208750" cy="22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9">
            <a:alphaModFix/>
          </a:blip>
          <a:srcRect b="0" l="0" r="76493" t="0"/>
          <a:stretch/>
        </p:blipFill>
        <p:spPr>
          <a:xfrm>
            <a:off x="4026129" y="2649775"/>
            <a:ext cx="189120" cy="19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3525" y="2336290"/>
            <a:ext cx="624000" cy="47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>
            <p:ph idx="1" type="body"/>
          </p:nvPr>
        </p:nvSpPr>
        <p:spPr>
          <a:xfrm>
            <a:off x="1182800" y="4260850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3" name="Google Shape;433;p30"/>
          <p:cNvSpPr txBox="1"/>
          <p:nvPr>
            <p:ph idx="1" type="body"/>
          </p:nvPr>
        </p:nvSpPr>
        <p:spPr>
          <a:xfrm>
            <a:off x="10082250" y="586650"/>
            <a:ext cx="2593500" cy="282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Bioinfo, resources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Events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Resources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1790700" y="133350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1057275" y="3362325"/>
            <a:ext cx="2133600" cy="485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3395700" y="44552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38" y="1333500"/>
            <a:ext cx="6625423" cy="3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1"/>
          <p:cNvSpPr/>
          <p:nvPr/>
        </p:nvSpPr>
        <p:spPr>
          <a:xfrm>
            <a:off x="1790700" y="1284900"/>
            <a:ext cx="2190600" cy="38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1057275" y="3314700"/>
            <a:ext cx="2190600" cy="53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3395700" y="4372975"/>
            <a:ext cx="23526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172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3003250"/>
            <a:ext cx="981000" cy="1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25" y="1491966"/>
            <a:ext cx="2671300" cy="157415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>
            <p:ph type="title"/>
          </p:nvPr>
        </p:nvSpPr>
        <p:spPr>
          <a:xfrm>
            <a:off x="4077325" y="601388"/>
            <a:ext cx="12573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accessible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59" name="Google Shape;4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6477">
            <a:off x="3856864" y="590568"/>
            <a:ext cx="240895" cy="403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1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1" name="Google Shape;461;p31"/>
          <p:cNvPicPr preferRelativeResize="0"/>
          <p:nvPr/>
        </p:nvPicPr>
        <p:blipFill rotWithShape="1">
          <a:blip r:embed="rId7">
            <a:alphaModFix/>
          </a:blip>
          <a:srcRect b="0" l="0" r="0" t="5204"/>
          <a:stretch/>
        </p:blipFill>
        <p:spPr>
          <a:xfrm>
            <a:off x="3057525" y="3028075"/>
            <a:ext cx="25951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250" y="2376938"/>
            <a:ext cx="1295400" cy="12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31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1">
            <a:hlinkClick r:id="rId9"/>
          </p:cNvPr>
          <p:cNvSpPr txBox="1"/>
          <p:nvPr/>
        </p:nvSpPr>
        <p:spPr>
          <a:xfrm>
            <a:off x="0" y="489195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Image: 10 simple rules for making training materials FAIR</a:t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98325"/>
            <a:ext cx="2786975" cy="11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933550" y="28458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 fair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55975" y="1478075"/>
            <a:ext cx="4923900" cy="29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6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       ”</a:t>
            </a:r>
            <a:endParaRPr sz="6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892650" y="1861525"/>
            <a:ext cx="31743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you expect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you deserve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405" y="528227"/>
            <a:ext cx="467500" cy="46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32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2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2" name="Google Shape;472;p32"/>
          <p:cNvSpPr txBox="1"/>
          <p:nvPr>
            <p:ph type="title"/>
          </p:nvPr>
        </p:nvSpPr>
        <p:spPr>
          <a:xfrm>
            <a:off x="4077325" y="601388"/>
            <a:ext cx="12573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accessible 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477">
            <a:off x="3856864" y="590568"/>
            <a:ext cx="240895" cy="403538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2"/>
          <p:cNvSpPr/>
          <p:nvPr/>
        </p:nvSpPr>
        <p:spPr>
          <a:xfrm>
            <a:off x="323550" y="13087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2"/>
          <p:cNvSpPr txBox="1"/>
          <p:nvPr>
            <p:ph type="title"/>
          </p:nvPr>
        </p:nvSpPr>
        <p:spPr>
          <a:xfrm>
            <a:off x="323550" y="1308775"/>
            <a:ext cx="6573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5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3539893"/>
            <a:ext cx="487918" cy="69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7" y="2306350"/>
            <a:ext cx="487918" cy="69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456" y="2801000"/>
            <a:ext cx="788725" cy="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2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0" name="Google Shape;480;p32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32"/>
          <p:cNvSpPr txBox="1"/>
          <p:nvPr>
            <p:ph idx="1" type="body"/>
          </p:nvPr>
        </p:nvSpPr>
        <p:spPr>
          <a:xfrm>
            <a:off x="1038600" y="2308950"/>
            <a:ext cx="1866900" cy="81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</a:t>
            </a: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Clear policy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Statement</a:t>
            </a: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of 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2" name="Google Shape;482;p32"/>
          <p:cNvSpPr txBox="1"/>
          <p:nvPr>
            <p:ph idx="1" type="body"/>
          </p:nvPr>
        </p:nvSpPr>
        <p:spPr>
          <a:xfrm>
            <a:off x="1038600" y="3539900"/>
            <a:ext cx="1866900" cy="81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Request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Authentication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Paid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3438525" y="2476500"/>
            <a:ext cx="228600" cy="1704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2"/>
          <p:cNvSpPr txBox="1"/>
          <p:nvPr>
            <p:ph idx="1" type="body"/>
          </p:nvPr>
        </p:nvSpPr>
        <p:spPr>
          <a:xfrm>
            <a:off x="4934325" y="2800350"/>
            <a:ext cx="3028500" cy="81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Documentation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Metadata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Statement of accessibility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3"/>
          <p:cNvSpPr/>
          <p:nvPr/>
        </p:nvSpPr>
        <p:spPr>
          <a:xfrm>
            <a:off x="1790700" y="133350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3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1057275" y="3362325"/>
            <a:ext cx="2133600" cy="485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3"/>
          <p:cNvSpPr/>
          <p:nvPr/>
        </p:nvSpPr>
        <p:spPr>
          <a:xfrm>
            <a:off x="3395700" y="44552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38" y="1333500"/>
            <a:ext cx="6625423" cy="3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/>
          <p:nvPr/>
        </p:nvSpPr>
        <p:spPr>
          <a:xfrm>
            <a:off x="1790700" y="1284900"/>
            <a:ext cx="2190600" cy="38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1057275" y="3314700"/>
            <a:ext cx="2190600" cy="53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/>
          <p:nvPr/>
        </p:nvSpPr>
        <p:spPr>
          <a:xfrm>
            <a:off x="3395700" y="4372975"/>
            <a:ext cx="23526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3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1491966"/>
            <a:ext cx="2671300" cy="15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486" y="2058425"/>
            <a:ext cx="954489" cy="9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10 RULES FOR FAIRS TRAINING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/>
          <p:cNvSpPr txBox="1"/>
          <p:nvPr>
            <p:ph type="title"/>
          </p:nvPr>
        </p:nvSpPr>
        <p:spPr>
          <a:xfrm>
            <a:off x="4035250" y="668575"/>
            <a:ext cx="14151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interoperable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11" name="Google Shape;5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44407">
            <a:off x="3737247" y="692878"/>
            <a:ext cx="395945" cy="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 rotWithShape="1">
          <a:blip r:embed="rId7">
            <a:alphaModFix/>
          </a:blip>
          <a:srcRect b="0" l="0" r="0" t="5204"/>
          <a:stretch/>
        </p:blipFill>
        <p:spPr>
          <a:xfrm>
            <a:off x="3057525" y="3028075"/>
            <a:ext cx="2595100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250" y="2376938"/>
            <a:ext cx="1295400" cy="12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33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4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4"/>
          <p:cNvSpPr txBox="1"/>
          <p:nvPr>
            <p:ph type="title"/>
          </p:nvPr>
        </p:nvSpPr>
        <p:spPr>
          <a:xfrm>
            <a:off x="4035250" y="668575"/>
            <a:ext cx="14151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interoperable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1" name="Google Shape;5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44407">
            <a:off x="3737247" y="692878"/>
            <a:ext cx="395945" cy="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4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323550" y="13087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4"/>
          <p:cNvSpPr txBox="1"/>
          <p:nvPr>
            <p:ph type="title"/>
          </p:nvPr>
        </p:nvSpPr>
        <p:spPr>
          <a:xfrm>
            <a:off x="323550" y="1308775"/>
            <a:ext cx="6573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6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25" name="Google Shape;525;p34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4"/>
          <p:cNvSpPr txBox="1"/>
          <p:nvPr>
            <p:ph idx="1" type="body"/>
          </p:nvPr>
        </p:nvSpPr>
        <p:spPr>
          <a:xfrm>
            <a:off x="540300" y="2047000"/>
            <a:ext cx="2593500" cy="2391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Used in different contexts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(Re)-use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Fine-tune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Extend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Edit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Text 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Presentations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Videos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Others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Mind the Format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8" name="Google Shape;528;p34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9" name="Google Shape;5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575" y="1331100"/>
            <a:ext cx="838200" cy="63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6575" y="3673870"/>
            <a:ext cx="838200" cy="6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5750" y="4215175"/>
            <a:ext cx="657300" cy="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9700" y="1317874"/>
            <a:ext cx="483125" cy="6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575" y="1320710"/>
            <a:ext cx="536300" cy="65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6374" y="1324600"/>
            <a:ext cx="696050" cy="6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6250" y="2147525"/>
            <a:ext cx="536299" cy="6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3050" y="2147525"/>
            <a:ext cx="536299" cy="6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7525" y="2147525"/>
            <a:ext cx="536299" cy="6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8075" y="4215175"/>
            <a:ext cx="657300" cy="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8575" y="2862938"/>
            <a:ext cx="696050" cy="67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7775" y="2862938"/>
            <a:ext cx="696050" cy="67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100" y="3600008"/>
            <a:ext cx="838200" cy="615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2" name="Google Shape;542;p34"/>
          <p:cNvCxnSpPr/>
          <p:nvPr/>
        </p:nvCxnSpPr>
        <p:spPr>
          <a:xfrm flipH="1">
            <a:off x="3962325" y="3038475"/>
            <a:ext cx="9600" cy="10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4"/>
          <p:cNvCxnSpPr/>
          <p:nvPr/>
        </p:nvCxnSpPr>
        <p:spPr>
          <a:xfrm>
            <a:off x="5071263" y="2945488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34"/>
          <p:cNvCxnSpPr/>
          <p:nvPr/>
        </p:nvCxnSpPr>
        <p:spPr>
          <a:xfrm>
            <a:off x="5068413" y="4337588"/>
            <a:ext cx="57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4"/>
          <p:cNvCxnSpPr/>
          <p:nvPr/>
        </p:nvCxnSpPr>
        <p:spPr>
          <a:xfrm>
            <a:off x="7582938" y="4337588"/>
            <a:ext cx="5700" cy="4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4"/>
          <p:cNvCxnSpPr/>
          <p:nvPr/>
        </p:nvCxnSpPr>
        <p:spPr>
          <a:xfrm>
            <a:off x="6286713" y="2219238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4"/>
          <p:cNvCxnSpPr/>
          <p:nvPr/>
        </p:nvCxnSpPr>
        <p:spPr>
          <a:xfrm>
            <a:off x="6286713" y="3705138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/>
          <p:nvPr/>
        </p:nvSpPr>
        <p:spPr>
          <a:xfrm>
            <a:off x="3429000" y="1246900"/>
            <a:ext cx="4930200" cy="378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1790700" y="133350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1057275" y="3362325"/>
            <a:ext cx="2133600" cy="485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3395700" y="44552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1343025" y="409667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5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5"/>
          <p:cNvSpPr/>
          <p:nvPr/>
        </p:nvSpPr>
        <p:spPr>
          <a:xfrm>
            <a:off x="5162475" y="409667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5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38" y="1333500"/>
            <a:ext cx="6625423" cy="35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5"/>
          <p:cNvSpPr/>
          <p:nvPr/>
        </p:nvSpPr>
        <p:spPr>
          <a:xfrm>
            <a:off x="1790700" y="1284900"/>
            <a:ext cx="2190600" cy="38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5"/>
          <p:cNvSpPr/>
          <p:nvPr/>
        </p:nvSpPr>
        <p:spPr>
          <a:xfrm>
            <a:off x="923925" y="2238450"/>
            <a:ext cx="21336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5"/>
          <p:cNvSpPr/>
          <p:nvPr/>
        </p:nvSpPr>
        <p:spPr>
          <a:xfrm>
            <a:off x="5895975" y="226695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5"/>
          <p:cNvSpPr/>
          <p:nvPr/>
        </p:nvSpPr>
        <p:spPr>
          <a:xfrm>
            <a:off x="5038725" y="1333500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5"/>
          <p:cNvSpPr/>
          <p:nvPr/>
        </p:nvSpPr>
        <p:spPr>
          <a:xfrm>
            <a:off x="6019725" y="32753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3003250"/>
            <a:ext cx="981000" cy="1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25" y="1491966"/>
            <a:ext cx="2671300" cy="15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1486" y="2058425"/>
            <a:ext cx="954489" cy="9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5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2" name="Google Shape;57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250" y="2376938"/>
            <a:ext cx="1295400" cy="12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35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5">
            <a:hlinkClick r:id="rId8"/>
          </p:cNvPr>
          <p:cNvSpPr txBox="1"/>
          <p:nvPr/>
        </p:nvSpPr>
        <p:spPr>
          <a:xfrm>
            <a:off x="0" y="489195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Image: 10 simple rules for making training materials FAIR</a:t>
            </a:r>
            <a:endParaRPr sz="100"/>
          </a:p>
        </p:txBody>
      </p:sp>
      <p:sp>
        <p:nvSpPr>
          <p:cNvPr id="575" name="Google Shape;575;p35"/>
          <p:cNvSpPr txBox="1"/>
          <p:nvPr>
            <p:ph type="title"/>
          </p:nvPr>
        </p:nvSpPr>
        <p:spPr>
          <a:xfrm>
            <a:off x="4209400" y="678100"/>
            <a:ext cx="1181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Reusable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6" name="Google Shape;57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7800" y="706214"/>
            <a:ext cx="361950" cy="24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6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Google Shape;583;p36"/>
          <p:cNvSpPr txBox="1"/>
          <p:nvPr>
            <p:ph type="title"/>
          </p:nvPr>
        </p:nvSpPr>
        <p:spPr>
          <a:xfrm>
            <a:off x="4209400" y="678100"/>
            <a:ext cx="1181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Reusable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4" name="Google Shape;5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800" y="706214"/>
            <a:ext cx="361950" cy="24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6"/>
          <p:cNvSpPr/>
          <p:nvPr/>
        </p:nvSpPr>
        <p:spPr>
          <a:xfrm>
            <a:off x="323550" y="1308775"/>
            <a:ext cx="7719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6"/>
          <p:cNvSpPr txBox="1"/>
          <p:nvPr>
            <p:ph type="title"/>
          </p:nvPr>
        </p:nvSpPr>
        <p:spPr>
          <a:xfrm>
            <a:off x="323550" y="1308775"/>
            <a:ext cx="8100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7 / 8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87" name="Google Shape;587;p36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8" name="Google Shape;5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67" y="2232717"/>
            <a:ext cx="1093225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66" y="3727585"/>
            <a:ext cx="408868" cy="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50" y="3318648"/>
            <a:ext cx="511499" cy="30740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6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92" name="Google Shape;592;p36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6"/>
          <p:cNvSpPr txBox="1"/>
          <p:nvPr>
            <p:ph idx="1" type="body"/>
          </p:nvPr>
        </p:nvSpPr>
        <p:spPr>
          <a:xfrm>
            <a:off x="387075" y="2658238"/>
            <a:ext cx="25935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specifications for (re)-use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4" name="Google Shape;594;p36"/>
          <p:cNvSpPr txBox="1"/>
          <p:nvPr>
            <p:ph idx="1" type="body"/>
          </p:nvPr>
        </p:nvSpPr>
        <p:spPr>
          <a:xfrm>
            <a:off x="1072550" y="3358475"/>
            <a:ext cx="1890600" cy="9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outcomes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Prerequisites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5" name="Google Shape;5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550" y="3653420"/>
            <a:ext cx="657300" cy="3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6"/>
          <p:cNvSpPr txBox="1"/>
          <p:nvPr>
            <p:ph idx="1" type="body"/>
          </p:nvPr>
        </p:nvSpPr>
        <p:spPr>
          <a:xfrm>
            <a:off x="4406175" y="1429825"/>
            <a:ext cx="25935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 of: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Audience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Level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Prerequisites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Key words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Version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Authors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 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Google Shape;597;p36"/>
          <p:cNvSpPr txBox="1"/>
          <p:nvPr>
            <p:ph idx="1" type="body"/>
          </p:nvPr>
        </p:nvSpPr>
        <p:spPr>
          <a:xfrm>
            <a:off x="4406175" y="3585925"/>
            <a:ext cx="44952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</a:t>
            </a: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your slides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-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Slides need to be understandable without your presence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8" name="Google Shape;5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450" y="1429825"/>
            <a:ext cx="511500" cy="5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50" y="4088875"/>
            <a:ext cx="489700" cy="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6"/>
          <p:cNvSpPr txBox="1"/>
          <p:nvPr>
            <p:ph idx="1" type="body"/>
          </p:nvPr>
        </p:nvSpPr>
        <p:spPr>
          <a:xfrm>
            <a:off x="345175" y="4461875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7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7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7" name="Google Shape;607;p37"/>
          <p:cNvSpPr txBox="1"/>
          <p:nvPr>
            <p:ph type="title"/>
          </p:nvPr>
        </p:nvSpPr>
        <p:spPr>
          <a:xfrm>
            <a:off x="4209400" y="678100"/>
            <a:ext cx="1181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Reusable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8" name="Google Shape;6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800" y="706214"/>
            <a:ext cx="361950" cy="24628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7"/>
          <p:cNvSpPr/>
          <p:nvPr/>
        </p:nvSpPr>
        <p:spPr>
          <a:xfrm>
            <a:off x="323550" y="1308775"/>
            <a:ext cx="7719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type="title"/>
          </p:nvPr>
        </p:nvSpPr>
        <p:spPr>
          <a:xfrm>
            <a:off x="323550" y="1308775"/>
            <a:ext cx="8100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7 / 8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11" name="Google Shape;611;p37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2" name="Google Shape;6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67" y="2232717"/>
            <a:ext cx="1093225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73" y="3875775"/>
            <a:ext cx="489693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75" y="3351907"/>
            <a:ext cx="657300" cy="3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7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16" name="Google Shape;616;p37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37"/>
          <p:cNvSpPr txBox="1"/>
          <p:nvPr>
            <p:ph idx="1" type="body"/>
          </p:nvPr>
        </p:nvSpPr>
        <p:spPr>
          <a:xfrm>
            <a:off x="387075" y="2658238"/>
            <a:ext cx="25935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specifications for (re)-use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8" name="Google Shape;618;p37"/>
          <p:cNvSpPr txBox="1"/>
          <p:nvPr>
            <p:ph idx="1" type="body"/>
          </p:nvPr>
        </p:nvSpPr>
        <p:spPr>
          <a:xfrm>
            <a:off x="1072550" y="3358475"/>
            <a:ext cx="1890600" cy="9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outcomes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Prerequisites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9" name="Google Shape;6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7800" y="2350625"/>
            <a:ext cx="3973625" cy="22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448" y="1494625"/>
            <a:ext cx="489693" cy="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7"/>
          <p:cNvSpPr txBox="1"/>
          <p:nvPr>
            <p:ph idx="1" type="body"/>
          </p:nvPr>
        </p:nvSpPr>
        <p:spPr>
          <a:xfrm>
            <a:off x="4170413" y="1494625"/>
            <a:ext cx="44952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Include the Learning outcomes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"/>
          <p:cNvSpPr/>
          <p:nvPr/>
        </p:nvSpPr>
        <p:spPr>
          <a:xfrm>
            <a:off x="3362625" y="1390850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8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8" name="Google Shape;628;p38"/>
          <p:cNvSpPr txBox="1"/>
          <p:nvPr>
            <p:ph type="title"/>
          </p:nvPr>
        </p:nvSpPr>
        <p:spPr>
          <a:xfrm>
            <a:off x="4209400" y="678100"/>
            <a:ext cx="1181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Reusable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9" name="Google Shape;6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800" y="706214"/>
            <a:ext cx="361950" cy="246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8"/>
          <p:cNvSpPr/>
          <p:nvPr/>
        </p:nvSpPr>
        <p:spPr>
          <a:xfrm>
            <a:off x="325045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 txBox="1"/>
          <p:nvPr>
            <p:ph type="title"/>
          </p:nvPr>
        </p:nvSpPr>
        <p:spPr>
          <a:xfrm>
            <a:off x="3250450" y="1308775"/>
            <a:ext cx="6573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9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32" name="Google Shape;632;p38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8"/>
          <p:cNvSpPr txBox="1"/>
          <p:nvPr>
            <p:ph idx="1" type="body"/>
          </p:nvPr>
        </p:nvSpPr>
        <p:spPr>
          <a:xfrm>
            <a:off x="36576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contributions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4" name="Google Shape;634;p38"/>
          <p:cNvCxnSpPr/>
          <p:nvPr/>
        </p:nvCxnSpPr>
        <p:spPr>
          <a:xfrm flipH="1" rot="10800000">
            <a:off x="41767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5" name="Google Shape;6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450" y="3818651"/>
            <a:ext cx="657300" cy="68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503" y="2129127"/>
            <a:ext cx="489700" cy="57001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8"/>
          <p:cNvSpPr/>
          <p:nvPr/>
        </p:nvSpPr>
        <p:spPr>
          <a:xfrm>
            <a:off x="3523650" y="3012850"/>
            <a:ext cx="5874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350" y="2987200"/>
            <a:ext cx="624000" cy="6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8"/>
          <p:cNvSpPr txBox="1"/>
          <p:nvPr>
            <p:ph idx="1" type="body"/>
          </p:nvPr>
        </p:nvSpPr>
        <p:spPr>
          <a:xfrm>
            <a:off x="4129350" y="2223175"/>
            <a:ext cx="17028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Collaboration file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p38"/>
          <p:cNvSpPr txBox="1"/>
          <p:nvPr>
            <p:ph idx="1" type="body"/>
          </p:nvPr>
        </p:nvSpPr>
        <p:spPr>
          <a:xfrm>
            <a:off x="4129350" y="3020930"/>
            <a:ext cx="1702800" cy="52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 as 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collaborative tools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1" name="Google Shape;641;p38"/>
          <p:cNvSpPr txBox="1"/>
          <p:nvPr>
            <p:ph idx="1" type="body"/>
          </p:nvPr>
        </p:nvSpPr>
        <p:spPr>
          <a:xfrm>
            <a:off x="4285600" y="3959075"/>
            <a:ext cx="1546500" cy="52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Acknowledgments &amp; recognitions 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2" name="Google Shape;642;p38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8"/>
          <p:cNvSpPr/>
          <p:nvPr/>
        </p:nvSpPr>
        <p:spPr>
          <a:xfrm>
            <a:off x="323550" y="1308775"/>
            <a:ext cx="7719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8"/>
          <p:cNvSpPr txBox="1"/>
          <p:nvPr>
            <p:ph type="title"/>
          </p:nvPr>
        </p:nvSpPr>
        <p:spPr>
          <a:xfrm>
            <a:off x="323550" y="1308775"/>
            <a:ext cx="8100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7 / 8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45" name="Google Shape;64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6367" y="2232717"/>
            <a:ext cx="1093225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266" y="3727585"/>
            <a:ext cx="408868" cy="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950" y="3318648"/>
            <a:ext cx="511499" cy="30740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38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9" name="Google Shape;649;p38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8"/>
          <p:cNvSpPr txBox="1"/>
          <p:nvPr>
            <p:ph idx="1" type="body"/>
          </p:nvPr>
        </p:nvSpPr>
        <p:spPr>
          <a:xfrm>
            <a:off x="387075" y="2658238"/>
            <a:ext cx="25935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specifications for (re)-use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1" name="Google Shape;651;p38"/>
          <p:cNvSpPr txBox="1"/>
          <p:nvPr>
            <p:ph idx="1" type="body"/>
          </p:nvPr>
        </p:nvSpPr>
        <p:spPr>
          <a:xfrm>
            <a:off x="1072550" y="3358475"/>
            <a:ext cx="1890600" cy="9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outcomes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Prerequisites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2" name="Google Shape;65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2850" y="4088875"/>
            <a:ext cx="489700" cy="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8"/>
          <p:cNvSpPr txBox="1"/>
          <p:nvPr>
            <p:ph idx="1" type="body"/>
          </p:nvPr>
        </p:nvSpPr>
        <p:spPr>
          <a:xfrm>
            <a:off x="345175" y="4461875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9"/>
          <p:cNvSpPr/>
          <p:nvPr/>
        </p:nvSpPr>
        <p:spPr>
          <a:xfrm>
            <a:off x="640682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9"/>
          <p:cNvSpPr/>
          <p:nvPr/>
        </p:nvSpPr>
        <p:spPr>
          <a:xfrm>
            <a:off x="3362625" y="1390850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9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DO I SHARE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39"/>
          <p:cNvSpPr txBox="1"/>
          <p:nvPr>
            <p:ph type="title"/>
          </p:nvPr>
        </p:nvSpPr>
        <p:spPr>
          <a:xfrm>
            <a:off x="4209400" y="678100"/>
            <a:ext cx="11814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Make it Reusable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2" name="Google Shape;6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800" y="706214"/>
            <a:ext cx="361950" cy="24628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9"/>
          <p:cNvSpPr/>
          <p:nvPr/>
        </p:nvSpPr>
        <p:spPr>
          <a:xfrm>
            <a:off x="325045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9"/>
          <p:cNvSpPr/>
          <p:nvPr/>
        </p:nvSpPr>
        <p:spPr>
          <a:xfrm>
            <a:off x="6267300" y="1293250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9"/>
          <p:cNvSpPr txBox="1"/>
          <p:nvPr>
            <p:ph type="title"/>
          </p:nvPr>
        </p:nvSpPr>
        <p:spPr>
          <a:xfrm>
            <a:off x="3250450" y="1308775"/>
            <a:ext cx="6573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9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6" name="Google Shape;666;p39"/>
          <p:cNvSpPr txBox="1"/>
          <p:nvPr>
            <p:ph type="title"/>
          </p:nvPr>
        </p:nvSpPr>
        <p:spPr>
          <a:xfrm>
            <a:off x="6267300" y="1293250"/>
            <a:ext cx="6573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10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67" name="Google Shape;667;p39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39"/>
          <p:cNvSpPr txBox="1"/>
          <p:nvPr>
            <p:ph idx="1" type="body"/>
          </p:nvPr>
        </p:nvSpPr>
        <p:spPr>
          <a:xfrm>
            <a:off x="36576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contributions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69" name="Google Shape;669;p39"/>
          <p:cNvCxnSpPr/>
          <p:nvPr/>
        </p:nvCxnSpPr>
        <p:spPr>
          <a:xfrm flipH="1" rot="10800000">
            <a:off x="41767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0" name="Google Shape;6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450" y="3818651"/>
            <a:ext cx="657300" cy="68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503" y="2129127"/>
            <a:ext cx="489700" cy="57001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9"/>
          <p:cNvSpPr/>
          <p:nvPr/>
        </p:nvSpPr>
        <p:spPr>
          <a:xfrm>
            <a:off x="3523650" y="3012850"/>
            <a:ext cx="587400" cy="57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5350" y="2987200"/>
            <a:ext cx="624000" cy="6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9"/>
          <p:cNvSpPr txBox="1"/>
          <p:nvPr>
            <p:ph idx="1" type="body"/>
          </p:nvPr>
        </p:nvSpPr>
        <p:spPr>
          <a:xfrm>
            <a:off x="4129350" y="2223175"/>
            <a:ext cx="17028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Collaboration file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5" name="Google Shape;675;p39"/>
          <p:cNvSpPr txBox="1"/>
          <p:nvPr>
            <p:ph idx="1" type="body"/>
          </p:nvPr>
        </p:nvSpPr>
        <p:spPr>
          <a:xfrm>
            <a:off x="4129350" y="3020930"/>
            <a:ext cx="1702800" cy="52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 as 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collaborative tools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6" name="Google Shape;676;p39"/>
          <p:cNvSpPr txBox="1"/>
          <p:nvPr>
            <p:ph idx="1" type="body"/>
          </p:nvPr>
        </p:nvSpPr>
        <p:spPr>
          <a:xfrm>
            <a:off x="4285600" y="3959075"/>
            <a:ext cx="1546500" cy="52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Acknowledgments &amp; recognitions 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7" name="Google Shape;67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6225" y="2105314"/>
            <a:ext cx="1257700" cy="1306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9"/>
          <p:cNvSpPr txBox="1"/>
          <p:nvPr>
            <p:ph idx="1" type="body"/>
          </p:nvPr>
        </p:nvSpPr>
        <p:spPr>
          <a:xfrm>
            <a:off x="66294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up to date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79" name="Google Shape;679;p39"/>
          <p:cNvCxnSpPr/>
          <p:nvPr/>
        </p:nvCxnSpPr>
        <p:spPr>
          <a:xfrm flipH="1" rot="10800000">
            <a:off x="71485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9"/>
          <p:cNvSpPr txBox="1"/>
          <p:nvPr>
            <p:ph idx="1" type="body"/>
          </p:nvPr>
        </p:nvSpPr>
        <p:spPr>
          <a:xfrm>
            <a:off x="6406125" y="3559950"/>
            <a:ext cx="2442900" cy="9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Trends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Resources version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 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1" name="Google Shape;681;p39"/>
          <p:cNvSpPr/>
          <p:nvPr/>
        </p:nvSpPr>
        <p:spPr>
          <a:xfrm>
            <a:off x="462375" y="1406375"/>
            <a:ext cx="24429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9"/>
          <p:cNvSpPr/>
          <p:nvPr/>
        </p:nvSpPr>
        <p:spPr>
          <a:xfrm>
            <a:off x="323550" y="1308775"/>
            <a:ext cx="7719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9"/>
          <p:cNvSpPr txBox="1"/>
          <p:nvPr>
            <p:ph type="title"/>
          </p:nvPr>
        </p:nvSpPr>
        <p:spPr>
          <a:xfrm>
            <a:off x="323550" y="1308775"/>
            <a:ext cx="8100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rbel"/>
                <a:ea typeface="Corbel"/>
                <a:cs typeface="Corbel"/>
                <a:sym typeface="Corbel"/>
              </a:rPr>
              <a:t>7 / 8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84" name="Google Shape;68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367" y="2232717"/>
            <a:ext cx="1093225" cy="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266" y="3727585"/>
            <a:ext cx="408868" cy="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950" y="3318648"/>
            <a:ext cx="511499" cy="30740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9"/>
          <p:cNvSpPr txBox="1"/>
          <p:nvPr>
            <p:ph idx="1" type="body"/>
          </p:nvPr>
        </p:nvSpPr>
        <p:spPr>
          <a:xfrm>
            <a:off x="685800" y="14088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88" name="Google Shape;688;p39"/>
          <p:cNvCxnSpPr/>
          <p:nvPr/>
        </p:nvCxnSpPr>
        <p:spPr>
          <a:xfrm flipH="1" rot="10800000">
            <a:off x="1204938" y="18172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9"/>
          <p:cNvSpPr txBox="1"/>
          <p:nvPr>
            <p:ph idx="1" type="body"/>
          </p:nvPr>
        </p:nvSpPr>
        <p:spPr>
          <a:xfrm>
            <a:off x="387075" y="2658238"/>
            <a:ext cx="25935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specifications for (re)-use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0" name="Google Shape;690;p39"/>
          <p:cNvSpPr txBox="1"/>
          <p:nvPr>
            <p:ph idx="1" type="body"/>
          </p:nvPr>
        </p:nvSpPr>
        <p:spPr>
          <a:xfrm>
            <a:off x="1072550" y="3358475"/>
            <a:ext cx="1890600" cy="984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outcomes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Prerequisites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etc…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1" name="Google Shape;69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850" y="4088875"/>
            <a:ext cx="489700" cy="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9"/>
          <p:cNvSpPr txBox="1"/>
          <p:nvPr>
            <p:ph idx="1" type="body"/>
          </p:nvPr>
        </p:nvSpPr>
        <p:spPr>
          <a:xfrm>
            <a:off x="345175" y="4461875"/>
            <a:ext cx="1036200" cy="20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By Three Musketeers - Freepik</a:t>
            </a:r>
            <a:endParaRPr sz="4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0"/>
          <p:cNvSpPr txBox="1"/>
          <p:nvPr>
            <p:ph type="ctrTitle"/>
          </p:nvPr>
        </p:nvSpPr>
        <p:spPr>
          <a:xfrm>
            <a:off x="-78067" y="1070400"/>
            <a:ext cx="8520600" cy="2052600"/>
          </a:xfrm>
          <a:prstGeom prst="rect">
            <a:avLst/>
          </a:prstGeom>
          <a:effectLst>
            <a:outerShdw blurRad="14288" rotWithShape="0" algn="bl" dir="12480000" dist="38100">
              <a:schemeClr val="lt1">
                <a:alpha val="74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rPr>
              <a:t>All that is FAIR is OPEN and vice-versa</a:t>
            </a:r>
            <a:endParaRPr b="1" sz="3500">
              <a:solidFill>
                <a:srgbClr val="3333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8" name="Google Shape;698;p40"/>
          <p:cNvSpPr txBox="1"/>
          <p:nvPr>
            <p:ph idx="1" type="subTitle"/>
          </p:nvPr>
        </p:nvSpPr>
        <p:spPr>
          <a:xfrm>
            <a:off x="7982750" y="1396850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b="1" sz="100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99" name="Google Shape;699;p40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0"/>
          <p:cNvSpPr txBox="1"/>
          <p:nvPr>
            <p:ph idx="1" type="subTitle"/>
          </p:nvPr>
        </p:nvSpPr>
        <p:spPr>
          <a:xfrm>
            <a:off x="8069575" y="14718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8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1" name="Google Shape;701;p40"/>
          <p:cNvSpPr/>
          <p:nvPr/>
        </p:nvSpPr>
        <p:spPr>
          <a:xfrm>
            <a:off x="8304800" y="2504700"/>
            <a:ext cx="176700" cy="1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8453275" y="1656050"/>
            <a:ext cx="114900" cy="1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3" name="Google Shape;703;p40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50306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"/>
          <p:cNvSpPr/>
          <p:nvPr/>
        </p:nvSpPr>
        <p:spPr>
          <a:xfrm>
            <a:off x="-374201" y="1153400"/>
            <a:ext cx="5064900" cy="1925100"/>
          </a:xfrm>
          <a:prstGeom prst="round2DiagRect">
            <a:avLst>
              <a:gd fmla="val 12164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1"/>
          <p:cNvSpPr txBox="1"/>
          <p:nvPr>
            <p:ph type="title"/>
          </p:nvPr>
        </p:nvSpPr>
        <p:spPr>
          <a:xfrm>
            <a:off x="658239" y="1222513"/>
            <a:ext cx="40458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OPEN SCIENCE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10" name="Google Shape;710;p41"/>
          <p:cNvCxnSpPr/>
          <p:nvPr/>
        </p:nvCxnSpPr>
        <p:spPr>
          <a:xfrm flipH="1" rot="10800000">
            <a:off x="1968807" y="2000004"/>
            <a:ext cx="14247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1" name="Google Shape;7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574" y="578655"/>
            <a:ext cx="2899705" cy="3074595"/>
          </a:xfrm>
          <a:prstGeom prst="rect">
            <a:avLst/>
          </a:prstGeom>
          <a:noFill/>
          <a:ln cap="flat" cmpd="sng" w="9525">
            <a:solidFill>
              <a:srgbClr val="0E09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2" name="Google Shape;712;p41"/>
          <p:cNvSpPr txBox="1"/>
          <p:nvPr>
            <p:ph idx="1" type="body"/>
          </p:nvPr>
        </p:nvSpPr>
        <p:spPr>
          <a:xfrm>
            <a:off x="552400" y="2112620"/>
            <a:ext cx="41382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Open and transparent access broad public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Aiming reproducibility and re-use 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3" name="Google Shape;713;p41"/>
          <p:cNvSpPr txBox="1"/>
          <p:nvPr>
            <p:ph idx="1" type="body"/>
          </p:nvPr>
        </p:nvSpPr>
        <p:spPr>
          <a:xfrm>
            <a:off x="7815949" y="262184"/>
            <a:ext cx="109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Freepik.com</a:t>
            </a:r>
            <a:endParaRPr sz="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14" name="Google Shape;714;p41"/>
          <p:cNvCxnSpPr/>
          <p:nvPr/>
        </p:nvCxnSpPr>
        <p:spPr>
          <a:xfrm flipH="1" rot="10800000">
            <a:off x="561900" y="1168089"/>
            <a:ext cx="4149900" cy="8100"/>
          </a:xfrm>
          <a:prstGeom prst="straightConnector1">
            <a:avLst/>
          </a:prstGeom>
          <a:noFill/>
          <a:ln cap="flat" cmpd="sng" w="9525">
            <a:solidFill>
              <a:srgbClr val="0503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7982750" y="1396850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b="1" sz="100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8069575" y="14718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8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304800" y="2504700"/>
            <a:ext cx="176700" cy="1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8453275" y="1656050"/>
            <a:ext cx="114900" cy="1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3" name="Google Shape;83;p15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750275" y="673375"/>
            <a:ext cx="35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do you think they mean 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/>
          <p:nvPr>
            <p:ph type="ctrTitle"/>
          </p:nvPr>
        </p:nvSpPr>
        <p:spPr>
          <a:xfrm>
            <a:off x="0" y="0"/>
            <a:ext cx="4932600" cy="5143500"/>
          </a:xfrm>
          <a:prstGeom prst="rect">
            <a:avLst/>
          </a:prstGeom>
          <a:effectLst>
            <a:outerShdw blurRad="14288" rotWithShape="0" algn="bl" dir="12480000" dist="38100">
              <a:schemeClr val="dk1">
                <a:alpha val="7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rgbClr val="FFA799"/>
                </a:solidFill>
                <a:latin typeface="Oswald"/>
                <a:ea typeface="Oswald"/>
                <a:cs typeface="Oswald"/>
                <a:sym typeface="Oswald"/>
              </a:rPr>
              <a:t>NO</a:t>
            </a:r>
            <a:endParaRPr b="1" sz="20000">
              <a:solidFill>
                <a:srgbClr val="FFA7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20" name="Google Shape;720;p42"/>
          <p:cNvCxnSpPr/>
          <p:nvPr/>
        </p:nvCxnSpPr>
        <p:spPr>
          <a:xfrm flipH="1" rot="10800000">
            <a:off x="1204353" y="3979878"/>
            <a:ext cx="2523900" cy="51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1" name="Google Shape;721;p42"/>
          <p:cNvPicPr preferRelativeResize="0"/>
          <p:nvPr/>
        </p:nvPicPr>
        <p:blipFill rotWithShape="1">
          <a:blip r:embed="rId3">
            <a:alphaModFix/>
          </a:blip>
          <a:srcRect b="10865" l="0" r="0" t="0"/>
          <a:stretch/>
        </p:blipFill>
        <p:spPr>
          <a:xfrm>
            <a:off x="4932600" y="639188"/>
            <a:ext cx="3906525" cy="38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3"/>
          <p:cNvSpPr txBox="1"/>
          <p:nvPr>
            <p:ph idx="1" type="body"/>
          </p:nvPr>
        </p:nvSpPr>
        <p:spPr>
          <a:xfrm>
            <a:off x="1552475" y="158575"/>
            <a:ext cx="3164700" cy="11349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Registered training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Assign Unique persistent ID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Keep in findable platforms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schemas for machine findability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27" name="Google Shape;727;p43"/>
          <p:cNvCxnSpPr/>
          <p:nvPr/>
        </p:nvCxnSpPr>
        <p:spPr>
          <a:xfrm>
            <a:off x="623638" y="958538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43"/>
          <p:cNvSpPr txBox="1"/>
          <p:nvPr>
            <p:ph idx="1" type="body"/>
          </p:nvPr>
        </p:nvSpPr>
        <p:spPr>
          <a:xfrm>
            <a:off x="215063" y="1015688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9" name="Google Shape;729;p43"/>
          <p:cNvSpPr/>
          <p:nvPr/>
        </p:nvSpPr>
        <p:spPr>
          <a:xfrm>
            <a:off x="478888" y="333488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3"/>
          <p:cNvSpPr txBox="1"/>
          <p:nvPr>
            <p:ph idx="1" type="body"/>
          </p:nvPr>
        </p:nvSpPr>
        <p:spPr>
          <a:xfrm>
            <a:off x="1552400" y="1494300"/>
            <a:ext cx="31647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 your training materia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metadata available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43"/>
          <p:cNvSpPr txBox="1"/>
          <p:nvPr>
            <p:ph idx="1" type="body"/>
          </p:nvPr>
        </p:nvSpPr>
        <p:spPr>
          <a:xfrm>
            <a:off x="1552400" y="2702225"/>
            <a:ext cx="3164700" cy="1007100"/>
          </a:xfrm>
          <a:prstGeom prst="rect">
            <a:avLst/>
          </a:prstGeom>
          <a:solidFill>
            <a:srgbClr val="E6E6E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 in different OS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Possibility to edit and re-use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Integrate in other resources 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2" name="Google Shape;732;p43"/>
          <p:cNvSpPr txBox="1"/>
          <p:nvPr>
            <p:ph idx="1" type="body"/>
          </p:nvPr>
        </p:nvSpPr>
        <p:spPr>
          <a:xfrm>
            <a:off x="1552400" y="3986325"/>
            <a:ext cx="3164700" cy="10071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used/shared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modified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33" name="Google Shape;733;p43"/>
          <p:cNvCxnSpPr/>
          <p:nvPr/>
        </p:nvCxnSpPr>
        <p:spPr>
          <a:xfrm>
            <a:off x="623600" y="211987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43"/>
          <p:cNvSpPr txBox="1"/>
          <p:nvPr>
            <p:ph idx="1" type="body"/>
          </p:nvPr>
        </p:nvSpPr>
        <p:spPr>
          <a:xfrm>
            <a:off x="215025" y="217702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35" name="Google Shape;735;p43"/>
          <p:cNvCxnSpPr/>
          <p:nvPr/>
        </p:nvCxnSpPr>
        <p:spPr>
          <a:xfrm>
            <a:off x="623588" y="3329550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43"/>
          <p:cNvSpPr txBox="1"/>
          <p:nvPr>
            <p:ph idx="1" type="body"/>
          </p:nvPr>
        </p:nvSpPr>
        <p:spPr>
          <a:xfrm>
            <a:off x="215013" y="3386700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37" name="Google Shape;737;p43"/>
          <p:cNvCxnSpPr/>
          <p:nvPr/>
        </p:nvCxnSpPr>
        <p:spPr>
          <a:xfrm>
            <a:off x="623600" y="4615425"/>
            <a:ext cx="52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43"/>
          <p:cNvSpPr txBox="1"/>
          <p:nvPr>
            <p:ph idx="1" type="body"/>
          </p:nvPr>
        </p:nvSpPr>
        <p:spPr>
          <a:xfrm>
            <a:off x="215025" y="4672575"/>
            <a:ext cx="1337400" cy="213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478875" y="1481175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3"/>
          <p:cNvSpPr/>
          <p:nvPr/>
        </p:nvSpPr>
        <p:spPr>
          <a:xfrm>
            <a:off x="478875" y="26908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478875" y="3973050"/>
            <a:ext cx="809700" cy="567900"/>
          </a:xfrm>
          <a:prstGeom prst="round2DiagRect">
            <a:avLst>
              <a:gd fmla="val 50000" name="adj1"/>
              <a:gd fmla="val 0" name="adj2"/>
            </a:avLst>
          </a:prstGeom>
          <a:solidFill>
            <a:srgbClr val="EF75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6546">
            <a:off x="723445" y="1509500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13" y="2768787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3"/>
          <p:cNvSpPr/>
          <p:nvPr/>
        </p:nvSpPr>
        <p:spPr>
          <a:xfrm>
            <a:off x="717775" y="440550"/>
            <a:ext cx="242700" cy="240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45" name="Google Shape;7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99" y="426412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3"/>
          <p:cNvSpPr/>
          <p:nvPr/>
        </p:nvSpPr>
        <p:spPr>
          <a:xfrm rot="2103954">
            <a:off x="719722" y="4055966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 rot="-8338811">
            <a:off x="694141" y="4207168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8" name="Google Shape;748;p43"/>
          <p:cNvGrpSpPr/>
          <p:nvPr/>
        </p:nvGrpSpPr>
        <p:grpSpPr>
          <a:xfrm>
            <a:off x="4511383" y="1532019"/>
            <a:ext cx="387006" cy="272459"/>
            <a:chOff x="6020525" y="1402875"/>
            <a:chExt cx="1103525" cy="728500"/>
          </a:xfrm>
        </p:grpSpPr>
        <p:cxnSp>
          <p:nvCxnSpPr>
            <p:cNvPr id="749" name="Google Shape;749;p43"/>
            <p:cNvCxnSpPr/>
            <p:nvPr/>
          </p:nvCxnSpPr>
          <p:spPr>
            <a:xfrm>
              <a:off x="6020525" y="1786375"/>
              <a:ext cx="345000" cy="3450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43"/>
            <p:cNvCxnSpPr/>
            <p:nvPr/>
          </p:nvCxnSpPr>
          <p:spPr>
            <a:xfrm flipH="1" rot="10800000">
              <a:off x="6311650" y="1402875"/>
              <a:ext cx="812400" cy="724500"/>
            </a:xfrm>
            <a:prstGeom prst="straightConnector1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1" name="Google Shape;751;p43"/>
          <p:cNvSpPr/>
          <p:nvPr/>
        </p:nvSpPr>
        <p:spPr>
          <a:xfrm>
            <a:off x="5428975" y="828075"/>
            <a:ext cx="2219700" cy="3422700"/>
          </a:xfrm>
          <a:prstGeom prst="round2DiagRect">
            <a:avLst>
              <a:gd fmla="val 7531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3"/>
          <p:cNvSpPr/>
          <p:nvPr/>
        </p:nvSpPr>
        <p:spPr>
          <a:xfrm>
            <a:off x="5290150" y="730475"/>
            <a:ext cx="657300" cy="624000"/>
          </a:xfrm>
          <a:prstGeom prst="round2DiagRect">
            <a:avLst>
              <a:gd fmla="val 35295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3"/>
          <p:cNvSpPr txBox="1"/>
          <p:nvPr>
            <p:ph type="title"/>
          </p:nvPr>
        </p:nvSpPr>
        <p:spPr>
          <a:xfrm>
            <a:off x="5290150" y="730475"/>
            <a:ext cx="6573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swald"/>
                <a:ea typeface="Oswald"/>
                <a:cs typeface="Oswald"/>
                <a:sym typeface="Oswald"/>
              </a:rPr>
              <a:t>5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54" name="Google Shape;7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400" y="2961593"/>
            <a:ext cx="487918" cy="69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407" y="1728050"/>
            <a:ext cx="487918" cy="69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1531" y="2344138"/>
            <a:ext cx="788725" cy="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3"/>
          <p:cNvSpPr txBox="1"/>
          <p:nvPr>
            <p:ph idx="1" type="body"/>
          </p:nvPr>
        </p:nvSpPr>
        <p:spPr>
          <a:xfrm>
            <a:off x="5652400" y="830525"/>
            <a:ext cx="2219700" cy="42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Define access rules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58" name="Google Shape;758;p43"/>
          <p:cNvCxnSpPr/>
          <p:nvPr/>
        </p:nvCxnSpPr>
        <p:spPr>
          <a:xfrm flipH="1" rot="10800000">
            <a:off x="6171538" y="1238900"/>
            <a:ext cx="1181400" cy="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43"/>
          <p:cNvSpPr txBox="1"/>
          <p:nvPr>
            <p:ph idx="1" type="body"/>
          </p:nvPr>
        </p:nvSpPr>
        <p:spPr>
          <a:xfrm>
            <a:off x="6005200" y="1730650"/>
            <a:ext cx="1866900" cy="81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Clear policy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Statement of use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0" name="Google Shape;760;p43"/>
          <p:cNvSpPr txBox="1"/>
          <p:nvPr>
            <p:ph idx="1" type="body"/>
          </p:nvPr>
        </p:nvSpPr>
        <p:spPr>
          <a:xfrm>
            <a:off x="6005200" y="2961600"/>
            <a:ext cx="1866900" cy="81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Request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Authentication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Paid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Google Shape;761;p43"/>
          <p:cNvSpPr/>
          <p:nvPr/>
        </p:nvSpPr>
        <p:spPr>
          <a:xfrm>
            <a:off x="7780800" y="1950725"/>
            <a:ext cx="228600" cy="1704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D5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25" y="1677475"/>
            <a:ext cx="4019574" cy="3466027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4"/>
          <p:cNvSpPr/>
          <p:nvPr/>
        </p:nvSpPr>
        <p:spPr>
          <a:xfrm>
            <a:off x="4062175" y="2411000"/>
            <a:ext cx="5700900" cy="1418400"/>
          </a:xfrm>
          <a:prstGeom prst="round2DiagRect">
            <a:avLst>
              <a:gd fmla="val 12164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4"/>
          <p:cNvSpPr txBox="1"/>
          <p:nvPr>
            <p:ph idx="1" type="body"/>
          </p:nvPr>
        </p:nvSpPr>
        <p:spPr>
          <a:xfrm>
            <a:off x="4312100" y="2774075"/>
            <a:ext cx="343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as open as possible and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        as close as necessary.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0" name="Google Shape;770;p44"/>
          <p:cNvSpPr txBox="1"/>
          <p:nvPr>
            <p:ph idx="1" type="body"/>
          </p:nvPr>
        </p:nvSpPr>
        <p:spPr>
          <a:xfrm>
            <a:off x="4062175" y="2551475"/>
            <a:ext cx="7569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8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1" name="Google Shape;771;p44"/>
          <p:cNvSpPr txBox="1"/>
          <p:nvPr>
            <p:ph idx="1" type="body"/>
          </p:nvPr>
        </p:nvSpPr>
        <p:spPr>
          <a:xfrm>
            <a:off x="6918375" y="3129175"/>
            <a:ext cx="9051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”</a:t>
            </a:r>
            <a:endParaRPr sz="80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2" name="Google Shape;772;p44"/>
          <p:cNvSpPr txBox="1"/>
          <p:nvPr>
            <p:ph idx="1" type="body"/>
          </p:nvPr>
        </p:nvSpPr>
        <p:spPr>
          <a:xfrm>
            <a:off x="5542100" y="3355775"/>
            <a:ext cx="12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Author unknown- 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3" name="Google Shape;773;p44"/>
          <p:cNvSpPr txBox="1"/>
          <p:nvPr>
            <p:ph idx="1" type="body"/>
          </p:nvPr>
        </p:nvSpPr>
        <p:spPr>
          <a:xfrm>
            <a:off x="54175" y="4924750"/>
            <a:ext cx="17049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Rawpixel.com</a:t>
            </a:r>
            <a:b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Freepik.com</a:t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774" name="Google Shape;774;p44"/>
          <p:cNvCxnSpPr/>
          <p:nvPr/>
        </p:nvCxnSpPr>
        <p:spPr>
          <a:xfrm flipH="1" rot="10800000">
            <a:off x="4370760" y="2378050"/>
            <a:ext cx="46308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4"/>
          <p:cNvCxnSpPr/>
          <p:nvPr/>
        </p:nvCxnSpPr>
        <p:spPr>
          <a:xfrm flipH="1" rot="10800000">
            <a:off x="4367725" y="3845400"/>
            <a:ext cx="46452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"/>
          <p:cNvSpPr/>
          <p:nvPr/>
        </p:nvSpPr>
        <p:spPr>
          <a:xfrm>
            <a:off x="183925" y="1109700"/>
            <a:ext cx="3974700" cy="3836100"/>
          </a:xfrm>
          <a:prstGeom prst="round2DiagRect">
            <a:avLst>
              <a:gd fmla="val 7531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5"/>
          <p:cNvSpPr txBox="1"/>
          <p:nvPr>
            <p:ph type="title"/>
          </p:nvPr>
        </p:nvSpPr>
        <p:spPr>
          <a:xfrm>
            <a:off x="311700" y="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COURSE PROJECT: Create a FAIR 5 min training material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82" name="Google Shape;782;p45"/>
          <p:cNvCxnSpPr/>
          <p:nvPr/>
        </p:nvCxnSpPr>
        <p:spPr>
          <a:xfrm flipH="1" rot="10800000">
            <a:off x="4171950" y="586650"/>
            <a:ext cx="914700" cy="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5"/>
          <p:cNvSpPr txBox="1"/>
          <p:nvPr>
            <p:ph idx="1" type="body"/>
          </p:nvPr>
        </p:nvSpPr>
        <p:spPr>
          <a:xfrm>
            <a:off x="117175" y="1220650"/>
            <a:ext cx="3651000" cy="329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Final goal: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Creating a FAIR 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Creating</a:t>
            </a: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 2 min course on a topic of your choice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Peaching this FAIR course material in the end of the course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 min to peach the course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■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min to peach how you have achieved being FAIR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Show where you host the 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4" name="Google Shape;784;p45"/>
          <p:cNvSpPr/>
          <p:nvPr/>
        </p:nvSpPr>
        <p:spPr>
          <a:xfrm>
            <a:off x="4915250" y="1109700"/>
            <a:ext cx="3974700" cy="3836100"/>
          </a:xfrm>
          <a:prstGeom prst="round2DiagRect">
            <a:avLst>
              <a:gd fmla="val 7531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5"/>
          <p:cNvSpPr txBox="1"/>
          <p:nvPr>
            <p:ph idx="1" type="body"/>
          </p:nvPr>
        </p:nvSpPr>
        <p:spPr>
          <a:xfrm>
            <a:off x="4853750" y="1283400"/>
            <a:ext cx="3792900" cy="303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●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Your course should have by the end of the workshop: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Documentation for training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Annotation of training 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Choosing a hosting system for the material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Defining Authorship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Including illustration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Make a FAIR video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Annotate metadata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300"/>
              <a:buFont typeface="Oswald"/>
              <a:buChar char="○"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Giving unique identifiers 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6" name="Google Shape;786;p45"/>
          <p:cNvSpPr txBox="1"/>
          <p:nvPr>
            <p:ph idx="1" type="body"/>
          </p:nvPr>
        </p:nvSpPr>
        <p:spPr>
          <a:xfrm>
            <a:off x="448800" y="627800"/>
            <a:ext cx="8361000" cy="38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Your training challenges for the next sessions: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/>
          <p:nvPr>
            <p:ph type="title"/>
          </p:nvPr>
        </p:nvSpPr>
        <p:spPr>
          <a:xfrm>
            <a:off x="0" y="140825"/>
            <a:ext cx="9144000" cy="992700"/>
          </a:xfrm>
          <a:prstGeom prst="rect">
            <a:avLst/>
          </a:prstGeom>
          <a:effectLst>
            <a:outerShdw rotWithShape="0" algn="bl" dir="11880000" dist="38100">
              <a:srgbClr val="FF99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20">
                <a:latin typeface="Oswald"/>
                <a:ea typeface="Oswald"/>
                <a:cs typeface="Oswald"/>
                <a:sym typeface="Oswald"/>
              </a:rPr>
              <a:t>LET’S GET STARTED</a:t>
            </a:r>
            <a:endParaRPr sz="59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2" name="Google Shape;792;p46"/>
          <p:cNvSpPr/>
          <p:nvPr/>
        </p:nvSpPr>
        <p:spPr>
          <a:xfrm>
            <a:off x="2086125" y="1247825"/>
            <a:ext cx="2190600" cy="381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6"/>
          <p:cNvSpPr/>
          <p:nvPr/>
        </p:nvSpPr>
        <p:spPr>
          <a:xfrm>
            <a:off x="1266825" y="2238450"/>
            <a:ext cx="2095500" cy="333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6"/>
          <p:cNvSpPr/>
          <p:nvPr/>
        </p:nvSpPr>
        <p:spPr>
          <a:xfrm>
            <a:off x="1352550" y="3314700"/>
            <a:ext cx="2190600" cy="533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6"/>
          <p:cNvSpPr/>
          <p:nvPr/>
        </p:nvSpPr>
        <p:spPr>
          <a:xfrm>
            <a:off x="3648075" y="4372975"/>
            <a:ext cx="2352600" cy="654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6"/>
          <p:cNvSpPr/>
          <p:nvPr/>
        </p:nvSpPr>
        <p:spPr>
          <a:xfrm>
            <a:off x="1552500" y="4039525"/>
            <a:ext cx="2428800" cy="276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6"/>
          <p:cNvSpPr/>
          <p:nvPr/>
        </p:nvSpPr>
        <p:spPr>
          <a:xfrm>
            <a:off x="5981625" y="2152650"/>
            <a:ext cx="2428800" cy="419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6"/>
          <p:cNvSpPr/>
          <p:nvPr/>
        </p:nvSpPr>
        <p:spPr>
          <a:xfrm>
            <a:off x="5419650" y="4039525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6"/>
          <p:cNvSpPr/>
          <p:nvPr/>
        </p:nvSpPr>
        <p:spPr>
          <a:xfrm>
            <a:off x="6172125" y="3295050"/>
            <a:ext cx="2352600" cy="572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6"/>
          <p:cNvSpPr txBox="1"/>
          <p:nvPr>
            <p:ph type="title"/>
          </p:nvPr>
        </p:nvSpPr>
        <p:spPr>
          <a:xfrm>
            <a:off x="1647825" y="1819350"/>
            <a:ext cx="12003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FINDABLE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1" name="Google Shape;801;p46"/>
          <p:cNvSpPr txBox="1"/>
          <p:nvPr>
            <p:ph type="title"/>
          </p:nvPr>
        </p:nvSpPr>
        <p:spPr>
          <a:xfrm>
            <a:off x="1981050" y="3867750"/>
            <a:ext cx="12003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REUSABLE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2" name="Google Shape;802;p46"/>
          <p:cNvSpPr txBox="1"/>
          <p:nvPr>
            <p:ph type="title"/>
          </p:nvPr>
        </p:nvSpPr>
        <p:spPr>
          <a:xfrm>
            <a:off x="6481575" y="3475275"/>
            <a:ext cx="1428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INTEROPERABLE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3" name="Google Shape;803;p46"/>
          <p:cNvSpPr txBox="1"/>
          <p:nvPr>
            <p:ph type="title"/>
          </p:nvPr>
        </p:nvSpPr>
        <p:spPr>
          <a:xfrm>
            <a:off x="6048300" y="2124138"/>
            <a:ext cx="1428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ACCESSIBLE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4" name="Google Shape;804;p46"/>
          <p:cNvSpPr txBox="1"/>
          <p:nvPr>
            <p:ph type="title"/>
          </p:nvPr>
        </p:nvSpPr>
        <p:spPr>
          <a:xfrm>
            <a:off x="0" y="128225"/>
            <a:ext cx="9144000" cy="992700"/>
          </a:xfrm>
          <a:prstGeom prst="rect">
            <a:avLst/>
          </a:prstGeom>
          <a:effectLst>
            <a:outerShdw rotWithShape="0" algn="bl" dir="11880000" dist="38100">
              <a:srgbClr val="FF99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20">
                <a:latin typeface="Oswald"/>
                <a:ea typeface="Oswald"/>
                <a:cs typeface="Oswald"/>
                <a:sym typeface="Oswald"/>
              </a:rPr>
              <a:t>LET’S GET STARTED</a:t>
            </a:r>
            <a:endParaRPr sz="592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5" name="Google Shape;8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652" y="1247825"/>
            <a:ext cx="3670700" cy="3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6">
            <a:hlinkClick r:id="rId4"/>
          </p:cNvPr>
          <p:cNvSpPr txBox="1"/>
          <p:nvPr/>
        </p:nvSpPr>
        <p:spPr>
          <a:xfrm>
            <a:off x="0" y="489195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sz="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Image: 10 simple rules for making training materials FAIR</a:t>
            </a:r>
            <a:endParaRPr sz="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8090450" y="12793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b="1" sz="118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2189600" y="1396850"/>
            <a:ext cx="3083100" cy="79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Shared in a findable platform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Human and Machine findable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Linked to metadata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93575" y="1564775"/>
            <a:ext cx="271200" cy="26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4" y="1564787"/>
            <a:ext cx="357175" cy="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50275" y="673375"/>
            <a:ext cx="35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do you think they mean 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8178025" y="1413025"/>
            <a:ext cx="9363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9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8380975" y="2581350"/>
            <a:ext cx="116100" cy="1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7"/>
          <p:cNvSpPr txBox="1"/>
          <p:nvPr>
            <p:ph idx="4294967295" type="body"/>
          </p:nvPr>
        </p:nvSpPr>
        <p:spPr>
          <a:xfrm>
            <a:off x="2339125" y="2171050"/>
            <a:ext cx="31356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to access (Download and use)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License or clear policy; 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Authentication (when necessary)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93575" y="1564775"/>
            <a:ext cx="271200" cy="26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4" y="1564787"/>
            <a:ext cx="357175" cy="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6546">
            <a:off x="268882" y="2303225"/>
            <a:ext cx="320586" cy="53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750275" y="673375"/>
            <a:ext cx="35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do you think they mean 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8090450" y="12793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b="1" sz="118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8178025" y="1413025"/>
            <a:ext cx="9363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9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8380975" y="2581350"/>
            <a:ext cx="116100" cy="1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2663650" y="3060550"/>
            <a:ext cx="46152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Integrated data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Interoperable in different resources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Ideally general format compatible with many resources.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93575" y="1564775"/>
            <a:ext cx="271200" cy="26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4" y="1564787"/>
            <a:ext cx="357175" cy="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6546">
            <a:off x="268882" y="2303225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062" y="3315362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50275" y="673375"/>
            <a:ext cx="35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do you think they mean 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8090450" y="12793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b="1" sz="118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8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8178025" y="1413025"/>
            <a:ext cx="9363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9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8380975" y="2581350"/>
            <a:ext cx="116100" cy="1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9"/>
          <p:cNvSpPr txBox="1"/>
          <p:nvPr>
            <p:ph idx="4294967295" type="body"/>
          </p:nvPr>
        </p:nvSpPr>
        <p:spPr>
          <a:xfrm>
            <a:off x="2317925" y="3905775"/>
            <a:ext cx="31908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used/shared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manipulated/processed</a:t>
            </a:r>
            <a:b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Can be analysed</a:t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93575" y="1564775"/>
            <a:ext cx="271200" cy="26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4" y="1564787"/>
            <a:ext cx="357175" cy="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6546">
            <a:off x="268882" y="2303225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062" y="3315362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 rot="2103954">
            <a:off x="352809" y="4047991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rot="-8338811">
            <a:off x="327229" y="4199193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9"/>
          <p:cNvSpPr txBox="1"/>
          <p:nvPr>
            <p:ph idx="1" type="subTitle"/>
          </p:nvPr>
        </p:nvSpPr>
        <p:spPr>
          <a:xfrm>
            <a:off x="750275" y="673375"/>
            <a:ext cx="35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do you think they mean 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356325" y="3717675"/>
            <a:ext cx="152400" cy="1113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idx="4294967295" type="body"/>
          </p:nvPr>
        </p:nvSpPr>
        <p:spPr>
          <a:xfrm>
            <a:off x="5481675" y="4055625"/>
            <a:ext cx="17049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as a whole</a:t>
            </a:r>
            <a:b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or partially</a:t>
            </a:r>
            <a:endParaRPr sz="1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8090450" y="12793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b="1" sz="118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8178025" y="1413025"/>
            <a:ext cx="936300" cy="15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sz="9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8380975" y="2581350"/>
            <a:ext cx="116100" cy="1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102050" y="118150"/>
            <a:ext cx="241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TO GO FAIR 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9" name="Google Shape;159;p20"/>
          <p:cNvCxnSpPr/>
          <p:nvPr/>
        </p:nvCxnSpPr>
        <p:spPr>
          <a:xfrm flipH="1" rot="10800000">
            <a:off x="699800" y="690850"/>
            <a:ext cx="1220400" cy="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/>
          <p:nvPr/>
        </p:nvSpPr>
        <p:spPr>
          <a:xfrm>
            <a:off x="6604850" y="386025"/>
            <a:ext cx="2052300" cy="980400"/>
          </a:xfrm>
          <a:prstGeom prst="round2DiagRect">
            <a:avLst>
              <a:gd fmla="val 12164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512" y="1697656"/>
            <a:ext cx="780975" cy="75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475" y="496025"/>
            <a:ext cx="1241050" cy="7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2773400" y="596075"/>
            <a:ext cx="3981600" cy="572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Improve access to all kinds of data; </a:t>
            </a:r>
            <a:b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 material included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64" name="Google Shape;164;p20"/>
          <p:cNvGrpSpPr/>
          <p:nvPr/>
        </p:nvGrpSpPr>
        <p:grpSpPr>
          <a:xfrm>
            <a:off x="7262163" y="2785525"/>
            <a:ext cx="780975" cy="743100"/>
            <a:chOff x="5992925" y="4017125"/>
            <a:chExt cx="780975" cy="743100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007975" y="4017125"/>
              <a:ext cx="743100" cy="7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0"/>
            <p:cNvSpPr/>
            <p:nvPr/>
          </p:nvSpPr>
          <p:spPr>
            <a:xfrm>
              <a:off x="5992925" y="4125700"/>
              <a:ext cx="152400" cy="167400"/>
            </a:xfrm>
            <a:prstGeom prst="ellipse">
              <a:avLst/>
            </a:pr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6563550" y="4070350"/>
              <a:ext cx="152400" cy="167400"/>
            </a:xfrm>
            <a:prstGeom prst="ellipse">
              <a:avLst/>
            </a:pr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6621500" y="4222750"/>
              <a:ext cx="152400" cy="167400"/>
            </a:xfrm>
            <a:prstGeom prst="ellipse">
              <a:avLst/>
            </a:pr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145325" y="4070350"/>
              <a:ext cx="71400" cy="90300"/>
            </a:xfrm>
            <a:prstGeom prst="ellipse">
              <a:avLst/>
            </a:prstGeom>
            <a:solidFill>
              <a:srgbClr val="FFFFFF">
                <a:alpha val="9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0"/>
          <p:cNvSpPr txBox="1"/>
          <p:nvPr/>
        </p:nvSpPr>
        <p:spPr>
          <a:xfrm rot="3259282">
            <a:off x="7709295" y="3105824"/>
            <a:ext cx="481964" cy="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/>
              <a:t>Icon by Freepik</a:t>
            </a:r>
            <a:endParaRPr sz="300"/>
          </a:p>
        </p:txBody>
      </p:sp>
      <p:sp>
        <p:nvSpPr>
          <p:cNvPr id="171" name="Google Shape;171;p20"/>
          <p:cNvSpPr/>
          <p:nvPr/>
        </p:nvSpPr>
        <p:spPr>
          <a:xfrm>
            <a:off x="6604838" y="1585775"/>
            <a:ext cx="2052300" cy="980400"/>
          </a:xfrm>
          <a:prstGeom prst="round2DiagRect">
            <a:avLst>
              <a:gd fmla="val 12164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2773400" y="1841925"/>
            <a:ext cx="3981600" cy="572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Framework for consistent sharing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6604838" y="2681425"/>
            <a:ext cx="2052300" cy="980400"/>
          </a:xfrm>
          <a:prstGeom prst="round2DiagRect">
            <a:avLst>
              <a:gd fmla="val 12164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2773400" y="2885275"/>
            <a:ext cx="3981600" cy="572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Best practice with the community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6604838" y="3777075"/>
            <a:ext cx="2052300" cy="980400"/>
          </a:xfrm>
          <a:prstGeom prst="round2DiagRect">
            <a:avLst>
              <a:gd fmla="val 12164" name="adj1"/>
              <a:gd fmla="val 0" name="adj2"/>
            </a:avLst>
          </a:prstGeom>
          <a:noFill/>
          <a:ln cap="flat" cmpd="sng" w="19050">
            <a:solidFill>
              <a:srgbClr val="EF7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86" y="3888925"/>
            <a:ext cx="716155" cy="7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2773400" y="3980925"/>
            <a:ext cx="3981600" cy="572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Recognition of time and effort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50275" y="87338"/>
            <a:ext cx="327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FAIR principles</a:t>
            </a:r>
            <a:endParaRPr sz="43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21"/>
          <p:cNvSpPr txBox="1"/>
          <p:nvPr>
            <p:ph idx="1" type="subTitle"/>
          </p:nvPr>
        </p:nvSpPr>
        <p:spPr>
          <a:xfrm>
            <a:off x="369275" y="1396850"/>
            <a:ext cx="3431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F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indable:</a:t>
            </a:r>
            <a:b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ccessible: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nteroperable: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35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eusable: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1"/>
          <p:cNvSpPr txBox="1"/>
          <p:nvPr>
            <p:ph idx="1" type="subTitle"/>
          </p:nvPr>
        </p:nvSpPr>
        <p:spPr>
          <a:xfrm>
            <a:off x="7982750" y="1396850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EF7500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b="1" sz="10000">
              <a:solidFill>
                <a:srgbClr val="EF75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5" name="Google Shape;185;p21"/>
          <p:cNvCxnSpPr/>
          <p:nvPr/>
        </p:nvCxnSpPr>
        <p:spPr>
          <a:xfrm rot="10800000">
            <a:off x="8447900" y="-14975"/>
            <a:ext cx="0" cy="1689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8069575" y="1471875"/>
            <a:ext cx="936300" cy="1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 sz="8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04800" y="2504700"/>
            <a:ext cx="176700" cy="1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8453275" y="1656050"/>
            <a:ext cx="114900" cy="1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9" name="Google Shape;189;p21"/>
          <p:cNvCxnSpPr/>
          <p:nvPr/>
        </p:nvCxnSpPr>
        <p:spPr>
          <a:xfrm flipH="1" rot="10800000">
            <a:off x="8432850" y="2601900"/>
            <a:ext cx="300" cy="2541600"/>
          </a:xfrm>
          <a:prstGeom prst="straightConnector1">
            <a:avLst/>
          </a:prstGeom>
          <a:noFill/>
          <a:ln cap="flat" cmpd="sng" w="9525">
            <a:solidFill>
              <a:srgbClr val="EF7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750275" y="673375"/>
            <a:ext cx="6166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How do you translate for the TRAINING MATERIAL context?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293575" y="1564775"/>
            <a:ext cx="271200" cy="26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4" y="1564787"/>
            <a:ext cx="357175" cy="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6546">
            <a:off x="268882" y="2303225"/>
            <a:ext cx="320586" cy="5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062" y="3315362"/>
            <a:ext cx="520200" cy="43785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 rot="2103954">
            <a:off x="352809" y="4047991"/>
            <a:ext cx="266832" cy="24794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 rot="-8338811">
            <a:off x="327229" y="4199193"/>
            <a:ext cx="262829" cy="25134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